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312" r:id="rId2"/>
    <p:sldId id="313" r:id="rId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4" pos="5235" userDrawn="1">
          <p15:clr>
            <a:srgbClr val="A4A3A4"/>
          </p15:clr>
        </p15:guide>
        <p15:guide id="16" pos="1194" userDrawn="1">
          <p15:clr>
            <a:srgbClr val="A4A3A4"/>
          </p15:clr>
        </p15:guide>
        <p15:guide id="17" pos="2005" userDrawn="1">
          <p15:clr>
            <a:srgbClr val="A4A3A4"/>
          </p15:clr>
        </p15:guide>
        <p15:guide id="20" pos="4931" userDrawn="1">
          <p15:clr>
            <a:srgbClr val="A4A3A4"/>
          </p15:clr>
        </p15:guide>
        <p15:guide id="21" pos="3569" userDrawn="1">
          <p15:clr>
            <a:srgbClr val="A4A3A4"/>
          </p15:clr>
        </p15:guide>
        <p15:guide id="22" pos="2829" userDrawn="1">
          <p15:clr>
            <a:srgbClr val="A4A3A4"/>
          </p15:clr>
        </p15:guide>
        <p15:guide id="23" pos="2739" userDrawn="1">
          <p15:clr>
            <a:srgbClr val="A4A3A4"/>
          </p15:clr>
        </p15:guide>
        <p15:guide id="2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4" autoAdjust="0"/>
    <p:restoredTop sz="86401" autoAdjust="0"/>
  </p:normalViewPr>
  <p:slideViewPr>
    <p:cSldViewPr snapToGrid="0" snapToObjects="1">
      <p:cViewPr varScale="1">
        <p:scale>
          <a:sx n="130" d="100"/>
          <a:sy n="130" d="100"/>
        </p:scale>
        <p:origin x="-456" y="-84"/>
      </p:cViewPr>
      <p:guideLst>
        <p:guide orient="horz" pos="2160"/>
        <p:guide pos="5235"/>
        <p:guide pos="1194"/>
        <p:guide pos="2005"/>
        <p:guide pos="4931"/>
        <p:guide pos="3569"/>
        <p:guide pos="2829"/>
        <p:guide pos="2739"/>
      </p:guideLst>
    </p:cSldViewPr>
  </p:slideViewPr>
  <p:outlineViewPr>
    <p:cViewPr>
      <p:scale>
        <a:sx n="33" d="100"/>
        <a:sy n="33" d="100"/>
      </p:scale>
      <p:origin x="0" y="-3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6624" y="176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de-DE" smtClean="0">
                <a:latin typeface="Arial" pitchFamily="34" charset="0"/>
                <a:cs typeface="Arial" pitchFamily="34" charset="0"/>
              </a:rPr>
              <a:pPr/>
              <a:t>07.03.2017</a:t>
            </a:fld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de-DE" smtClean="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3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de-DE" smtClean="0"/>
              <a:pPr/>
              <a:t>07.03.2017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03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7" b="17042"/>
          <a:stretch/>
        </p:blipFill>
        <p:spPr>
          <a:xfrm>
            <a:off x="0" y="1897380"/>
            <a:ext cx="9144000" cy="4142848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72" y="551878"/>
            <a:ext cx="2419816" cy="61878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2800" y="4093965"/>
            <a:ext cx="4788000" cy="791312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the </a:t>
            </a:r>
            <a:r>
              <a:rPr lang="de-DE" noProof="0" dirty="0" err="1"/>
              <a:t>presentation’s</a:t>
            </a:r>
            <a:r>
              <a:rPr lang="de-DE" noProof="0" dirty="0"/>
              <a:t> </a:t>
            </a:r>
            <a:r>
              <a:rPr lang="de-DE" noProof="0" dirty="0" err="1"/>
              <a:t>main</a:t>
            </a:r>
            <a:r>
              <a:rPr lang="de-DE" noProof="0" dirty="0"/>
              <a:t>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2800" y="4891091"/>
            <a:ext cx="4788000" cy="91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de-DE" noProof="0" dirty="0" err="1"/>
              <a:t>Subtitle</a:t>
            </a:r>
            <a:r>
              <a:rPr lang="de-DE" noProof="0" dirty="0"/>
              <a:t> and </a:t>
            </a:r>
            <a:r>
              <a:rPr lang="de-DE" noProof="0" dirty="0" err="1"/>
              <a:t>date</a:t>
            </a:r>
            <a:r>
              <a:rPr lang="de-DE" noProof="0" dirty="0"/>
              <a:t> (</a:t>
            </a:r>
            <a:r>
              <a:rPr lang="de-DE" noProof="0" dirty="0" err="1"/>
              <a:t>move</a:t>
            </a:r>
            <a:r>
              <a:rPr lang="de-DE" noProof="0" dirty="0"/>
              <a:t> </a:t>
            </a:r>
            <a:r>
              <a:rPr lang="de-DE" noProof="0" dirty="0" err="1"/>
              <a:t>higher</a:t>
            </a:r>
            <a:r>
              <a:rPr lang="de-DE" noProof="0" dirty="0"/>
              <a:t> </a:t>
            </a:r>
            <a:r>
              <a:rPr lang="de-DE" noProof="0" dirty="0" err="1"/>
              <a:t>if</a:t>
            </a:r>
            <a:r>
              <a:rPr lang="de-DE" noProof="0" dirty="0"/>
              <a:t> title </a:t>
            </a:r>
            <a:r>
              <a:rPr lang="de-DE" noProof="0" dirty="0" err="1"/>
              <a:t>is</a:t>
            </a:r>
            <a:r>
              <a:rPr lang="de-DE" noProof="0" dirty="0"/>
              <a:t> </a:t>
            </a:r>
            <a:r>
              <a:rPr lang="de-DE" noProof="0" dirty="0" err="1"/>
              <a:t>only</a:t>
            </a:r>
            <a:r>
              <a:rPr lang="de-DE" noProof="0" dirty="0"/>
              <a:t> </a:t>
            </a:r>
            <a:r>
              <a:rPr lang="de-DE" noProof="0" dirty="0" err="1"/>
              <a:t>one</a:t>
            </a:r>
            <a:r>
              <a:rPr lang="de-DE" noProof="0" dirty="0"/>
              <a:t> </a:t>
            </a:r>
            <a:r>
              <a:rPr lang="de-DE" noProof="0" dirty="0" err="1"/>
              <a:t>line</a:t>
            </a:r>
            <a:r>
              <a:rPr lang="de-DE" noProof="0" dirty="0"/>
              <a:t>)</a:t>
            </a:r>
          </a:p>
        </p:txBody>
      </p:sp>
      <p:sp>
        <p:nvSpPr>
          <p:cNvPr id="67" name="Textfeld 66"/>
          <p:cNvSpPr txBox="1"/>
          <p:nvPr userDrawn="1"/>
        </p:nvSpPr>
        <p:spPr>
          <a:xfrm>
            <a:off x="532800" y="6499252"/>
            <a:ext cx="2705697" cy="153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l">
              <a:spcAft>
                <a:spcPts val="900"/>
              </a:spcAft>
            </a:pPr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www.breitband.nrw.de</a:t>
            </a:r>
          </a:p>
        </p:txBody>
      </p:sp>
      <p:pic>
        <p:nvPicPr>
          <p:cNvPr id="24" name="Bild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0"/>
          <a:stretch/>
        </p:blipFill>
        <p:spPr>
          <a:xfrm>
            <a:off x="7303770" y="6330885"/>
            <a:ext cx="1399012" cy="4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76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063"/>
          <a:stretch/>
        </p:blipFill>
        <p:spPr>
          <a:xfrm rot="16200000">
            <a:off x="3843305" y="-3843306"/>
            <a:ext cx="1457387" cy="9143998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8788" cy="914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946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>
          <a:xfrm rot="10800000">
            <a:off x="0" y="-11557"/>
            <a:ext cx="3179400" cy="6047232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ltGray">
          <a:xfrm>
            <a:off x="0" y="-4"/>
            <a:ext cx="3179398" cy="6035675"/>
          </a:xfrm>
          <a:prstGeom prst="rect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20000"/>
                </a:schemeClr>
              </a:gs>
            </a:gsLst>
            <a:lin ang="108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12" name="Content Placeholder 26"/>
          <p:cNvSpPr>
            <a:spLocks noGrp="1"/>
          </p:cNvSpPr>
          <p:nvPr>
            <p:ph sz="quarter" idx="13"/>
          </p:nvPr>
        </p:nvSpPr>
        <p:spPr>
          <a:xfrm>
            <a:off x="3179400" y="1752600"/>
            <a:ext cx="5432788" cy="42830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18" name="Gerade Verbindung 17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400" y="685800"/>
            <a:ext cx="5432788" cy="914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  <p:sp>
        <p:nvSpPr>
          <p:cNvPr id="14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2484000" cy="2070000"/>
          </a:xfrm>
        </p:spPr>
        <p:txBody>
          <a:bodyPr/>
          <a:lstStyle>
            <a:lvl1pPr indent="0">
              <a:lnSpc>
                <a:spcPts val="2400"/>
              </a:lnSpc>
              <a:defRPr sz="21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555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8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97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7" b="17042"/>
          <a:stretch/>
        </p:blipFill>
        <p:spPr>
          <a:xfrm>
            <a:off x="0" y="1897380"/>
            <a:ext cx="9144000" cy="4142848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3006726"/>
            <a:ext cx="3886199" cy="2828292"/>
          </a:xfrm>
          <a:ln>
            <a:noFill/>
          </a:ln>
        </p:spPr>
        <p:txBody>
          <a:bodyPr anchor="b"/>
          <a:lstStyle>
            <a:lvl1pPr marL="0" marR="0" indent="-27432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lang="de-DE" sz="9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-27432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de-DE" noProof="0" dirty="0"/>
              <a:t>Add legal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copyright</a:t>
            </a:r>
            <a:r>
              <a:rPr lang="de-DE" noProof="0" dirty="0"/>
              <a:t> </a:t>
            </a:r>
            <a:r>
              <a:rPr lang="de-DE" noProof="0" dirty="0" err="1"/>
              <a:t>disclaimers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r>
              <a:rPr lang="de-DE" noProof="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27" y="4603235"/>
            <a:ext cx="1231783" cy="1231783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532800" y="6499252"/>
            <a:ext cx="2705697" cy="153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l">
              <a:spcAft>
                <a:spcPts val="900"/>
              </a:spcAft>
            </a:pPr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www.breitband.nrw.de</a:t>
            </a:r>
          </a:p>
        </p:txBody>
      </p:sp>
    </p:spTree>
    <p:extLst>
      <p:ext uri="{BB962C8B-B14F-4D97-AF65-F5344CB8AC3E}">
        <p14:creationId xmlns:p14="http://schemas.microsoft.com/office/powerpoint/2010/main" val="36562747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68" y="-11557"/>
            <a:ext cx="6047232" cy="6047232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ltGray">
          <a:xfrm rot="10800000">
            <a:off x="2881223" y="-4"/>
            <a:ext cx="6262775" cy="6035675"/>
          </a:xfrm>
          <a:prstGeom prst="rect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20000"/>
                </a:schemeClr>
              </a:gs>
            </a:gsLst>
            <a:lin ang="108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685800"/>
            <a:ext cx="8078788" cy="914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Agenda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8788" cy="4283075"/>
          </a:xfrm>
        </p:spPr>
        <p:txBody>
          <a:bodyPr/>
          <a:lstStyle>
            <a:lvl1pPr>
              <a:defRPr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29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30" name="Bild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8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ltGray">
          <a:xfrm>
            <a:off x="0" y="0"/>
            <a:ext cx="9144000" cy="60402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68" y="-7004"/>
            <a:ext cx="6047232" cy="60472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983355"/>
            <a:ext cx="2644140" cy="914400"/>
          </a:xfrm>
        </p:spPr>
        <p:txBody>
          <a:bodyPr bIns="0" anchor="b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  <p:sp>
        <p:nvSpPr>
          <p:cNvPr id="9" name="Foliennummernplatzhalter 15"/>
          <p:cNvSpPr txBox="1">
            <a:spLocks/>
          </p:cNvSpPr>
          <p:nvPr userDrawn="1"/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2800" y="4904759"/>
            <a:ext cx="2644740" cy="914401"/>
          </a:xfrm>
        </p:spPr>
        <p:txBody>
          <a:bodyPr tIns="72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de-DE" noProof="0" dirty="0" err="1"/>
              <a:t>Subtitle</a:t>
            </a:r>
            <a:endParaRPr lang="de-DE" noProof="0" dirty="0"/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5754232" y="3071005"/>
            <a:ext cx="2446614" cy="2446614"/>
            <a:chOff x="552916" y="2573960"/>
            <a:chExt cx="1948744" cy="1948744"/>
          </a:xfrm>
        </p:grpSpPr>
        <p:sp>
          <p:nvSpPr>
            <p:cNvPr id="11" name="Oval 10"/>
            <p:cNvSpPr/>
            <p:nvPr/>
          </p:nvSpPr>
          <p:spPr bwMode="ltGray">
            <a:xfrm>
              <a:off x="681899" y="2702943"/>
              <a:ext cx="1690778" cy="169077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0" rtlCol="0" anchor="ctr"/>
            <a:lstStyle/>
            <a:p>
              <a:pPr algn="ctr"/>
              <a:r>
                <a:rPr lang="de-DE" sz="18000" b="1" i="1" dirty="0">
                  <a:solidFill>
                    <a:schemeClr val="tx2"/>
                  </a:solidFill>
                  <a:latin typeface="Georgia" pitchFamily="18" charset="0"/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552916" y="2573960"/>
              <a:ext cx="1948744" cy="19487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</p:spTree>
    <p:extLst/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8788" cy="4283075"/>
          </a:xfrm>
        </p:spPr>
        <p:txBody>
          <a:bodyPr/>
          <a:lstStyle>
            <a:lvl1pPr>
              <a:defRPr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29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 5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063"/>
          <a:stretch/>
        </p:blipFill>
        <p:spPr>
          <a:xfrm rot="16200000">
            <a:off x="3843305" y="-3843306"/>
            <a:ext cx="1457387" cy="9143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8788" cy="914400"/>
          </a:xfrm>
        </p:spPr>
        <p:txBody>
          <a:bodyPr bIns="0" anchor="t"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10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3968858" cy="42804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Content Placeholder 26"/>
          <p:cNvSpPr>
            <a:spLocks noGrp="1"/>
          </p:cNvSpPr>
          <p:nvPr>
            <p:ph sz="quarter" idx="20"/>
          </p:nvPr>
        </p:nvSpPr>
        <p:spPr>
          <a:xfrm>
            <a:off x="4646258" y="1752600"/>
            <a:ext cx="3965930" cy="42804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063"/>
          <a:stretch/>
        </p:blipFill>
        <p:spPr>
          <a:xfrm rot="5400000">
            <a:off x="3843305" y="734979"/>
            <a:ext cx="1457387" cy="9143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8788" cy="914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280802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063"/>
          <a:stretch/>
        </p:blipFill>
        <p:spPr>
          <a:xfrm rot="5400000">
            <a:off x="3843305" y="734979"/>
            <a:ext cx="1457387" cy="9143998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12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4189"/>
            <a:ext cx="2580724" cy="42830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Content Placeholder 26"/>
          <p:cNvSpPr>
            <a:spLocks noGrp="1"/>
          </p:cNvSpPr>
          <p:nvPr>
            <p:ph sz="quarter" idx="21"/>
          </p:nvPr>
        </p:nvSpPr>
        <p:spPr>
          <a:xfrm>
            <a:off x="3282432" y="1752600"/>
            <a:ext cx="2580724" cy="42830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" name="Content Placeholder 26"/>
          <p:cNvSpPr>
            <a:spLocks noGrp="1"/>
          </p:cNvSpPr>
          <p:nvPr>
            <p:ph sz="quarter" idx="15"/>
          </p:nvPr>
        </p:nvSpPr>
        <p:spPr>
          <a:xfrm>
            <a:off x="6031464" y="1752600"/>
            <a:ext cx="2580724" cy="42830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18" name="Gerade Verbindung 17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8788" cy="914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6003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10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25906"/>
            <a:ext cx="3964590" cy="270709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Content Placeholder 26"/>
          <p:cNvSpPr>
            <a:spLocks noGrp="1"/>
          </p:cNvSpPr>
          <p:nvPr>
            <p:ph sz="quarter" idx="20"/>
          </p:nvPr>
        </p:nvSpPr>
        <p:spPr>
          <a:xfrm>
            <a:off x="4641990" y="3325906"/>
            <a:ext cx="3970198" cy="270709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8788" cy="1447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 19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063"/>
          <a:stretch/>
        </p:blipFill>
        <p:spPr>
          <a:xfrm rot="16200000">
            <a:off x="3843305" y="-3843306"/>
            <a:ext cx="1457387" cy="9143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8788" cy="914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8945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12" name="Content Placeholder 26"/>
          <p:cNvSpPr>
            <a:spLocks noGrp="1"/>
          </p:cNvSpPr>
          <p:nvPr>
            <p:ph sz="quarter" idx="13"/>
          </p:nvPr>
        </p:nvSpPr>
        <p:spPr>
          <a:xfrm>
            <a:off x="531813" y="1752600"/>
            <a:ext cx="5434375" cy="42830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Content Placeholder 26"/>
          <p:cNvSpPr>
            <a:spLocks noGrp="1"/>
          </p:cNvSpPr>
          <p:nvPr>
            <p:ph sz="quarter" idx="15"/>
          </p:nvPr>
        </p:nvSpPr>
        <p:spPr>
          <a:xfrm>
            <a:off x="6128188" y="1752600"/>
            <a:ext cx="2484000" cy="2070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Content Placeholder 26"/>
          <p:cNvSpPr>
            <a:spLocks noGrp="1"/>
          </p:cNvSpPr>
          <p:nvPr>
            <p:ph sz="quarter" idx="20"/>
          </p:nvPr>
        </p:nvSpPr>
        <p:spPr>
          <a:xfrm>
            <a:off x="6128188" y="3965674"/>
            <a:ext cx="2484000" cy="2070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 19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063"/>
          <a:stretch/>
        </p:blipFill>
        <p:spPr>
          <a:xfrm rot="16200000">
            <a:off x="3843305" y="-3843306"/>
            <a:ext cx="1457387" cy="9143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8788" cy="914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3510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>
          <a:xfrm>
            <a:off x="533400" y="6374836"/>
            <a:ext cx="137434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EBD5762-3BDC-484D-9503-7EA6D5A9A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>
          <a:xfrm>
            <a:off x="533400" y="6222332"/>
            <a:ext cx="3678555" cy="146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/>
              <a:t>Breitband.NRW</a:t>
            </a:r>
            <a:endParaRPr lang="de-DE" dirty="0"/>
          </a:p>
        </p:txBody>
      </p:sp>
      <p:sp>
        <p:nvSpPr>
          <p:cNvPr id="12" name="Content Placeholder 26"/>
          <p:cNvSpPr>
            <a:spLocks noGrp="1"/>
          </p:cNvSpPr>
          <p:nvPr>
            <p:ph sz="quarter" idx="13"/>
          </p:nvPr>
        </p:nvSpPr>
        <p:spPr>
          <a:xfrm>
            <a:off x="3179400" y="1752600"/>
            <a:ext cx="5432788" cy="42830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2484000" cy="2070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Content Placeholder 26"/>
          <p:cNvSpPr>
            <a:spLocks noGrp="1"/>
          </p:cNvSpPr>
          <p:nvPr>
            <p:ph sz="quarter" idx="20"/>
          </p:nvPr>
        </p:nvSpPr>
        <p:spPr>
          <a:xfrm>
            <a:off x="533400" y="3965674"/>
            <a:ext cx="2484000" cy="2070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4502258" y="6232952"/>
            <a:ext cx="1784948" cy="14119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l">
              <a:spcAft>
                <a:spcPts val="90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GEFÖRDERT DURCH</a:t>
            </a: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7" y="6330885"/>
            <a:ext cx="4303395" cy="430844"/>
          </a:xfrm>
          <a:prstGeom prst="rect">
            <a:avLst/>
          </a:prstGeom>
        </p:spPr>
      </p:pic>
      <p:cxnSp>
        <p:nvCxnSpPr>
          <p:cNvPr id="22" name="Gerade Verbindung 21"/>
          <p:cNvCxnSpPr/>
          <p:nvPr userDrawn="1"/>
        </p:nvCxnSpPr>
        <p:spPr>
          <a:xfrm>
            <a:off x="0" y="6035671"/>
            <a:ext cx="9143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063"/>
          <a:stretch/>
        </p:blipFill>
        <p:spPr>
          <a:xfrm rot="16200000">
            <a:off x="3843305" y="-3843306"/>
            <a:ext cx="1457387" cy="9143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8788" cy="914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1644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283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88" r:id="rId3"/>
    <p:sldLayoutId id="2147483690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7" r:id="rId11"/>
    <p:sldLayoutId id="2147483683" r:id="rId12"/>
    <p:sldLayoutId id="2147483685" r:id="rId13"/>
    <p:sldLayoutId id="2147483673" r:id="rId14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tx2"/>
        </a:buClr>
        <a:buSzTx/>
        <a:buFontTx/>
        <a:buNone/>
        <a:tabLst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Char char="›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Char char="›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Char char="›"/>
        <a:defRPr sz="15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45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25" userDrawn="1">
          <p15:clr>
            <a:srgbClr val="F26B43"/>
          </p15:clr>
        </p15:guide>
        <p15:guide id="4" pos="335" userDrawn="1">
          <p15:clr>
            <a:srgbClr val="F26B43"/>
          </p15:clr>
        </p15:guide>
        <p15:guide id="5" orient="horz" pos="1105" userDrawn="1">
          <p15:clr>
            <a:srgbClr val="F26B43"/>
          </p15:clr>
        </p15:guide>
        <p15:guide id="6" orient="horz" pos="3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chtungspfeil 55"/>
          <p:cNvSpPr/>
          <p:nvPr/>
        </p:nvSpPr>
        <p:spPr bwMode="ltGray">
          <a:xfrm>
            <a:off x="2324057" y="2640430"/>
            <a:ext cx="4546738" cy="27653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36575"/>
            <a:r>
              <a:rPr lang="de-DE" sz="1200" dirty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de-DE" sz="1200" dirty="0" smtClean="0">
                <a:solidFill>
                  <a:schemeClr val="bg1"/>
                </a:solidFill>
                <a:latin typeface="Georgia" pitchFamily="18" charset="0"/>
              </a:rPr>
              <a:t>Anzahl Anschlüsse: ~1.300 Privat</a:t>
            </a:r>
            <a:r>
              <a:rPr lang="de-DE" sz="1200" dirty="0">
                <a:solidFill>
                  <a:schemeClr val="bg1"/>
                </a:solidFill>
                <a:latin typeface="Georgia" pitchFamily="18" charset="0"/>
              </a:rPr>
              <a:t>– 50 Gewerbe </a:t>
            </a:r>
            <a:endParaRPr lang="de-DE" sz="12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5" name="Richtungspfeil 54"/>
          <p:cNvSpPr/>
          <p:nvPr/>
        </p:nvSpPr>
        <p:spPr bwMode="ltGray">
          <a:xfrm>
            <a:off x="2324057" y="2208971"/>
            <a:ext cx="4546738" cy="27653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36575"/>
            <a:r>
              <a:rPr lang="de-DE" sz="1200" dirty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de-DE" sz="1200" dirty="0" smtClean="0">
                <a:solidFill>
                  <a:schemeClr val="bg1"/>
                </a:solidFill>
                <a:latin typeface="Georgia" pitchFamily="18" charset="0"/>
              </a:rPr>
              <a:t>Finanzierung: Eigenwirtschaftlicher Ausbau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BD5762-3BDC-484D-9503-7EA6D5A9A8C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 dirty="0" err="1" smtClean="0"/>
              <a:t>Breitband.NRW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Eigenwirtschaftlicher Ausbau durch Trenching</a:t>
            </a:r>
            <a:r>
              <a:rPr lang="de-DE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Beispiel: Stadt </a:t>
            </a:r>
            <a:r>
              <a:rPr lang="de-DE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Aachen – Sief, Schmithof, Friesenrath, Hahn</a:t>
            </a:r>
            <a:endParaRPr lang="de-DE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321733" y="1685082"/>
            <a:ext cx="1630230" cy="135987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36000" tIns="72000" rIns="36000" bIns="72000" anchor="t" anchorCtr="0">
            <a:noAutofit/>
          </a:bodyPr>
          <a:lstStyle/>
          <a:p>
            <a:pPr algn="ctr"/>
            <a:endParaRPr lang="de-DE" sz="1600" b="1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de-DE" sz="1600" b="1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de-DE" sz="1400" b="1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Key Facts</a:t>
            </a:r>
            <a:endParaRPr lang="de-DE" sz="1400" b="1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30" name="Group 10"/>
          <p:cNvGrpSpPr/>
          <p:nvPr/>
        </p:nvGrpSpPr>
        <p:grpSpPr>
          <a:xfrm>
            <a:off x="2245942" y="2151245"/>
            <a:ext cx="396000" cy="396000"/>
            <a:chOff x="1467520" y="2258092"/>
            <a:chExt cx="324000" cy="324000"/>
          </a:xfrm>
        </p:grpSpPr>
        <p:sp>
          <p:nvSpPr>
            <p:cNvPr id="31" name="Oval 115"/>
            <p:cNvSpPr/>
            <p:nvPr/>
          </p:nvSpPr>
          <p:spPr bwMode="ltGray">
            <a:xfrm>
              <a:off x="1467520" y="2258092"/>
              <a:ext cx="324000" cy="324000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4803"/>
            <p:cNvSpPr>
              <a:spLocks noEditPoints="1"/>
            </p:cNvSpPr>
            <p:nvPr/>
          </p:nvSpPr>
          <p:spPr bwMode="auto">
            <a:xfrm>
              <a:off x="1489714" y="2308635"/>
              <a:ext cx="248439" cy="221042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950" y="3209892"/>
            <a:ext cx="7988830" cy="2585775"/>
            <a:chOff x="321733" y="1761318"/>
            <a:chExt cx="7988830" cy="1712862"/>
          </a:xfrm>
        </p:grpSpPr>
        <p:sp>
          <p:nvSpPr>
            <p:cNvPr id="9" name="Textfeld 8"/>
            <p:cNvSpPr txBox="1"/>
            <p:nvPr/>
          </p:nvSpPr>
          <p:spPr>
            <a:xfrm>
              <a:off x="2038445" y="1761318"/>
              <a:ext cx="6272118" cy="1712862"/>
            </a:xfrm>
            <a:prstGeom prst="roundRect">
              <a:avLst/>
            </a:prstGeom>
            <a:noFill/>
            <a:ln w="12700" cmpd="sng">
              <a:solidFill>
                <a:schemeClr val="accent3"/>
              </a:solidFill>
            </a:ln>
          </p:spPr>
          <p:txBody>
            <a:bodyPr wrap="square" lIns="72000" tIns="36000" rIns="36000" bIns="72000" rtlCol="0" anchor="ctr" anchorCtr="0">
              <a:noAutofit/>
            </a:bodyPr>
            <a:lstStyle/>
            <a:p>
              <a:pPr marL="180000" indent="-180000" fontAlgn="base">
                <a:spcAft>
                  <a:spcPts val="600"/>
                </a:spcAft>
                <a:buClr>
                  <a:schemeClr val="tx2"/>
                </a:buClr>
                <a:buSzPct val="125000"/>
                <a:buFont typeface="Wingdings" charset="2"/>
                <a:buChar char="§"/>
              </a:pPr>
              <a:endParaRPr lang="de-DE" sz="1100" dirty="0">
                <a:latin typeface="+mj-lt"/>
              </a:endParaRP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gray">
            <a:xfrm>
              <a:off x="321733" y="1761318"/>
              <a:ext cx="1630230" cy="1712862"/>
            </a:xfrm>
            <a:prstGeom prst="roundRect">
              <a:avLst/>
            </a:prstGeom>
            <a:solidFill>
              <a:schemeClr val="accent3"/>
            </a:solidFill>
            <a:ln w="12700" cmpd="sng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vert="horz" lIns="36000" tIns="72000" rIns="36000" bIns="72000" anchor="t" anchorCtr="0">
              <a:noAutofit/>
            </a:bodyPr>
            <a:lstStyle/>
            <a:p>
              <a:pPr algn="ctr"/>
              <a:endParaRPr lang="de-DE" sz="1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endParaRPr>
            </a:p>
            <a:p>
              <a:pPr algn="ctr"/>
              <a:endParaRPr lang="de-DE" sz="1600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endParaRPr>
            </a:p>
            <a:p>
              <a:pPr algn="ctr"/>
              <a:endParaRPr lang="de-DE" sz="14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endParaRPr>
            </a:p>
            <a:p>
              <a:pPr algn="ctr"/>
              <a:r>
                <a:rPr lang="de-DE" sz="14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Maßnahmen/</a:t>
              </a:r>
            </a:p>
            <a:p>
              <a:pPr algn="ctr"/>
              <a:r>
                <a:rPr lang="de-DE" sz="14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Vorgehens-weise</a:t>
              </a:r>
              <a:endParaRPr lang="de-DE" sz="1400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endParaRPr>
            </a:p>
          </p:txBody>
        </p:sp>
      </p:grpSp>
      <p:sp>
        <p:nvSpPr>
          <p:cNvPr id="48" name="Freeform 4814"/>
          <p:cNvSpPr>
            <a:spLocks noEditPoints="1"/>
          </p:cNvSpPr>
          <p:nvPr/>
        </p:nvSpPr>
        <p:spPr bwMode="auto">
          <a:xfrm>
            <a:off x="933170" y="3363204"/>
            <a:ext cx="423977" cy="548062"/>
          </a:xfrm>
          <a:custGeom>
            <a:avLst/>
            <a:gdLst>
              <a:gd name="T0" fmla="*/ 148 w 280"/>
              <a:gd name="T1" fmla="*/ 304 h 372"/>
              <a:gd name="T2" fmla="*/ 148 w 280"/>
              <a:gd name="T3" fmla="*/ 98 h 372"/>
              <a:gd name="T4" fmla="*/ 164 w 280"/>
              <a:gd name="T5" fmla="*/ 92 h 372"/>
              <a:gd name="T6" fmla="*/ 180 w 280"/>
              <a:gd name="T7" fmla="*/ 72 h 372"/>
              <a:gd name="T8" fmla="*/ 186 w 280"/>
              <a:gd name="T9" fmla="*/ 48 h 372"/>
              <a:gd name="T10" fmla="*/ 178 w 280"/>
              <a:gd name="T11" fmla="*/ 20 h 372"/>
              <a:gd name="T12" fmla="*/ 160 w 280"/>
              <a:gd name="T13" fmla="*/ 48 h 372"/>
              <a:gd name="T14" fmla="*/ 106 w 280"/>
              <a:gd name="T15" fmla="*/ 0 h 372"/>
              <a:gd name="T16" fmla="*/ 80 w 280"/>
              <a:gd name="T17" fmla="*/ 32 h 372"/>
              <a:gd name="T18" fmla="*/ 78 w 280"/>
              <a:gd name="T19" fmla="*/ 56 h 372"/>
              <a:gd name="T20" fmla="*/ 88 w 280"/>
              <a:gd name="T21" fmla="*/ 80 h 372"/>
              <a:gd name="T22" fmla="*/ 108 w 280"/>
              <a:gd name="T23" fmla="*/ 96 h 372"/>
              <a:gd name="T24" fmla="*/ 116 w 280"/>
              <a:gd name="T25" fmla="*/ 300 h 372"/>
              <a:gd name="T26" fmla="*/ 108 w 280"/>
              <a:gd name="T27" fmla="*/ 308 h 372"/>
              <a:gd name="T28" fmla="*/ 96 w 280"/>
              <a:gd name="T29" fmla="*/ 336 h 372"/>
              <a:gd name="T30" fmla="*/ 98 w 280"/>
              <a:gd name="T31" fmla="*/ 350 h 372"/>
              <a:gd name="T32" fmla="*/ 106 w 280"/>
              <a:gd name="T33" fmla="*/ 360 h 372"/>
              <a:gd name="T34" fmla="*/ 124 w 280"/>
              <a:gd name="T35" fmla="*/ 370 h 372"/>
              <a:gd name="T36" fmla="*/ 140 w 280"/>
              <a:gd name="T37" fmla="*/ 370 h 372"/>
              <a:gd name="T38" fmla="*/ 158 w 280"/>
              <a:gd name="T39" fmla="*/ 360 h 372"/>
              <a:gd name="T40" fmla="*/ 168 w 280"/>
              <a:gd name="T41" fmla="*/ 342 h 372"/>
              <a:gd name="T42" fmla="*/ 168 w 280"/>
              <a:gd name="T43" fmla="*/ 328 h 372"/>
              <a:gd name="T44" fmla="*/ 158 w 280"/>
              <a:gd name="T45" fmla="*/ 310 h 372"/>
              <a:gd name="T46" fmla="*/ 144 w 280"/>
              <a:gd name="T47" fmla="*/ 346 h 372"/>
              <a:gd name="T48" fmla="*/ 132 w 280"/>
              <a:gd name="T49" fmla="*/ 352 h 372"/>
              <a:gd name="T50" fmla="*/ 120 w 280"/>
              <a:gd name="T51" fmla="*/ 346 h 372"/>
              <a:gd name="T52" fmla="*/ 116 w 280"/>
              <a:gd name="T53" fmla="*/ 336 h 372"/>
              <a:gd name="T54" fmla="*/ 120 w 280"/>
              <a:gd name="T55" fmla="*/ 324 h 372"/>
              <a:gd name="T56" fmla="*/ 132 w 280"/>
              <a:gd name="T57" fmla="*/ 320 h 372"/>
              <a:gd name="T58" fmla="*/ 144 w 280"/>
              <a:gd name="T59" fmla="*/ 324 h 372"/>
              <a:gd name="T60" fmla="*/ 148 w 280"/>
              <a:gd name="T61" fmla="*/ 336 h 372"/>
              <a:gd name="T62" fmla="*/ 144 w 280"/>
              <a:gd name="T63" fmla="*/ 346 h 372"/>
              <a:gd name="T64" fmla="*/ 186 w 280"/>
              <a:gd name="T65" fmla="*/ 318 h 372"/>
              <a:gd name="T66" fmla="*/ 172 w 280"/>
              <a:gd name="T67" fmla="*/ 296 h 372"/>
              <a:gd name="T68" fmla="*/ 168 w 280"/>
              <a:gd name="T69" fmla="*/ 286 h 372"/>
              <a:gd name="T70" fmla="*/ 168 w 280"/>
              <a:gd name="T71" fmla="*/ 250 h 372"/>
              <a:gd name="T72" fmla="*/ 172 w 280"/>
              <a:gd name="T73" fmla="*/ 190 h 372"/>
              <a:gd name="T74" fmla="*/ 178 w 280"/>
              <a:gd name="T75" fmla="*/ 194 h 372"/>
              <a:gd name="T76" fmla="*/ 186 w 280"/>
              <a:gd name="T77" fmla="*/ 190 h 372"/>
              <a:gd name="T78" fmla="*/ 188 w 280"/>
              <a:gd name="T79" fmla="*/ 180 h 372"/>
              <a:gd name="T80" fmla="*/ 168 w 280"/>
              <a:gd name="T81" fmla="*/ 150 h 372"/>
              <a:gd name="T82" fmla="*/ 204 w 280"/>
              <a:gd name="T83" fmla="*/ 158 h 372"/>
              <a:gd name="T84" fmla="*/ 212 w 280"/>
              <a:gd name="T85" fmla="*/ 160 h 372"/>
              <a:gd name="T86" fmla="*/ 218 w 280"/>
              <a:gd name="T87" fmla="*/ 158 h 372"/>
              <a:gd name="T88" fmla="*/ 220 w 280"/>
              <a:gd name="T89" fmla="*/ 146 h 372"/>
              <a:gd name="T90" fmla="*/ 216 w 280"/>
              <a:gd name="T91" fmla="*/ 102 h 372"/>
              <a:gd name="T92" fmla="*/ 240 w 280"/>
              <a:gd name="T93" fmla="*/ 126 h 372"/>
              <a:gd name="T94" fmla="*/ 248 w 280"/>
              <a:gd name="T95" fmla="*/ 126 h 372"/>
              <a:gd name="T96" fmla="*/ 254 w 280"/>
              <a:gd name="T97" fmla="*/ 122 h 372"/>
              <a:gd name="T98" fmla="*/ 252 w 280"/>
              <a:gd name="T99" fmla="*/ 110 h 372"/>
              <a:gd name="T100" fmla="*/ 84 w 280"/>
              <a:gd name="T101" fmla="*/ 234 h 372"/>
              <a:gd name="T102" fmla="*/ 96 w 280"/>
              <a:gd name="T103" fmla="*/ 292 h 372"/>
              <a:gd name="T104" fmla="*/ 0 w 280"/>
              <a:gd name="T105" fmla="*/ 318 h 372"/>
              <a:gd name="T106" fmla="*/ 72 w 280"/>
              <a:gd name="T107" fmla="*/ 290 h 372"/>
              <a:gd name="T108" fmla="*/ 80 w 280"/>
              <a:gd name="T109" fmla="*/ 292 h 372"/>
              <a:gd name="T110" fmla="*/ 86 w 280"/>
              <a:gd name="T111" fmla="*/ 290 h 372"/>
              <a:gd name="T112" fmla="*/ 88 w 280"/>
              <a:gd name="T113" fmla="*/ 278 h 372"/>
              <a:gd name="T114" fmla="*/ 84 w 280"/>
              <a:gd name="T115" fmla="*/ 23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0" h="372">
                <a:moveTo>
                  <a:pt x="158" y="310"/>
                </a:moveTo>
                <a:lnTo>
                  <a:pt x="158" y="310"/>
                </a:lnTo>
                <a:lnTo>
                  <a:pt x="148" y="304"/>
                </a:lnTo>
                <a:lnTo>
                  <a:pt x="148" y="304"/>
                </a:lnTo>
                <a:lnTo>
                  <a:pt x="148" y="300"/>
                </a:lnTo>
                <a:lnTo>
                  <a:pt x="148" y="98"/>
                </a:lnTo>
                <a:lnTo>
                  <a:pt x="148" y="98"/>
                </a:lnTo>
                <a:lnTo>
                  <a:pt x="156" y="96"/>
                </a:lnTo>
                <a:lnTo>
                  <a:pt x="164" y="92"/>
                </a:lnTo>
                <a:lnTo>
                  <a:pt x="170" y="86"/>
                </a:lnTo>
                <a:lnTo>
                  <a:pt x="176" y="80"/>
                </a:lnTo>
                <a:lnTo>
                  <a:pt x="180" y="72"/>
                </a:lnTo>
                <a:lnTo>
                  <a:pt x="184" y="64"/>
                </a:lnTo>
                <a:lnTo>
                  <a:pt x="186" y="56"/>
                </a:lnTo>
                <a:lnTo>
                  <a:pt x="186" y="48"/>
                </a:lnTo>
                <a:lnTo>
                  <a:pt x="186" y="48"/>
                </a:lnTo>
                <a:lnTo>
                  <a:pt x="184" y="32"/>
                </a:lnTo>
                <a:lnTo>
                  <a:pt x="178" y="20"/>
                </a:lnTo>
                <a:lnTo>
                  <a:pt x="170" y="10"/>
                </a:lnTo>
                <a:lnTo>
                  <a:pt x="160" y="0"/>
                </a:lnTo>
                <a:lnTo>
                  <a:pt x="160" y="48"/>
                </a:lnTo>
                <a:lnTo>
                  <a:pt x="106" y="48"/>
                </a:lnTo>
                <a:lnTo>
                  <a:pt x="106" y="0"/>
                </a:lnTo>
                <a:lnTo>
                  <a:pt x="106" y="0"/>
                </a:lnTo>
                <a:lnTo>
                  <a:pt x="94" y="10"/>
                </a:lnTo>
                <a:lnTo>
                  <a:pt x="86" y="20"/>
                </a:lnTo>
                <a:lnTo>
                  <a:pt x="80" y="32"/>
                </a:lnTo>
                <a:lnTo>
                  <a:pt x="78" y="48"/>
                </a:lnTo>
                <a:lnTo>
                  <a:pt x="78" y="48"/>
                </a:lnTo>
                <a:lnTo>
                  <a:pt x="78" y="56"/>
                </a:lnTo>
                <a:lnTo>
                  <a:pt x="82" y="64"/>
                </a:lnTo>
                <a:lnTo>
                  <a:pt x="84" y="72"/>
                </a:lnTo>
                <a:lnTo>
                  <a:pt x="88" y="80"/>
                </a:lnTo>
                <a:lnTo>
                  <a:pt x="94" y="86"/>
                </a:lnTo>
                <a:lnTo>
                  <a:pt x="100" y="92"/>
                </a:lnTo>
                <a:lnTo>
                  <a:pt x="108" y="96"/>
                </a:lnTo>
                <a:lnTo>
                  <a:pt x="116" y="98"/>
                </a:lnTo>
                <a:lnTo>
                  <a:pt x="116" y="300"/>
                </a:lnTo>
                <a:lnTo>
                  <a:pt x="116" y="300"/>
                </a:lnTo>
                <a:lnTo>
                  <a:pt x="116" y="304"/>
                </a:lnTo>
                <a:lnTo>
                  <a:pt x="116" y="304"/>
                </a:lnTo>
                <a:lnTo>
                  <a:pt x="108" y="308"/>
                </a:lnTo>
                <a:lnTo>
                  <a:pt x="102" y="316"/>
                </a:lnTo>
                <a:lnTo>
                  <a:pt x="98" y="326"/>
                </a:lnTo>
                <a:lnTo>
                  <a:pt x="96" y="336"/>
                </a:lnTo>
                <a:lnTo>
                  <a:pt x="96" y="336"/>
                </a:lnTo>
                <a:lnTo>
                  <a:pt x="96" y="342"/>
                </a:lnTo>
                <a:lnTo>
                  <a:pt x="98" y="350"/>
                </a:lnTo>
                <a:lnTo>
                  <a:pt x="102" y="356"/>
                </a:lnTo>
                <a:lnTo>
                  <a:pt x="106" y="360"/>
                </a:lnTo>
                <a:lnTo>
                  <a:pt x="106" y="360"/>
                </a:lnTo>
                <a:lnTo>
                  <a:pt x="112" y="366"/>
                </a:lnTo>
                <a:lnTo>
                  <a:pt x="118" y="368"/>
                </a:lnTo>
                <a:lnTo>
                  <a:pt x="124" y="370"/>
                </a:lnTo>
                <a:lnTo>
                  <a:pt x="132" y="372"/>
                </a:lnTo>
                <a:lnTo>
                  <a:pt x="132" y="372"/>
                </a:lnTo>
                <a:lnTo>
                  <a:pt x="140" y="370"/>
                </a:lnTo>
                <a:lnTo>
                  <a:pt x="146" y="368"/>
                </a:lnTo>
                <a:lnTo>
                  <a:pt x="152" y="366"/>
                </a:lnTo>
                <a:lnTo>
                  <a:pt x="158" y="360"/>
                </a:lnTo>
                <a:lnTo>
                  <a:pt x="162" y="356"/>
                </a:lnTo>
                <a:lnTo>
                  <a:pt x="166" y="350"/>
                </a:lnTo>
                <a:lnTo>
                  <a:pt x="168" y="342"/>
                </a:lnTo>
                <a:lnTo>
                  <a:pt x="168" y="336"/>
                </a:lnTo>
                <a:lnTo>
                  <a:pt x="168" y="336"/>
                </a:lnTo>
                <a:lnTo>
                  <a:pt x="168" y="328"/>
                </a:lnTo>
                <a:lnTo>
                  <a:pt x="166" y="322"/>
                </a:lnTo>
                <a:lnTo>
                  <a:pt x="162" y="316"/>
                </a:lnTo>
                <a:lnTo>
                  <a:pt x="158" y="310"/>
                </a:lnTo>
                <a:lnTo>
                  <a:pt x="158" y="310"/>
                </a:lnTo>
                <a:close/>
                <a:moveTo>
                  <a:pt x="144" y="346"/>
                </a:moveTo>
                <a:lnTo>
                  <a:pt x="144" y="346"/>
                </a:lnTo>
                <a:lnTo>
                  <a:pt x="138" y="350"/>
                </a:lnTo>
                <a:lnTo>
                  <a:pt x="132" y="352"/>
                </a:lnTo>
                <a:lnTo>
                  <a:pt x="132" y="352"/>
                </a:lnTo>
                <a:lnTo>
                  <a:pt x="126" y="350"/>
                </a:lnTo>
                <a:lnTo>
                  <a:pt x="120" y="346"/>
                </a:lnTo>
                <a:lnTo>
                  <a:pt x="120" y="346"/>
                </a:lnTo>
                <a:lnTo>
                  <a:pt x="118" y="342"/>
                </a:lnTo>
                <a:lnTo>
                  <a:pt x="116" y="336"/>
                </a:lnTo>
                <a:lnTo>
                  <a:pt x="116" y="336"/>
                </a:lnTo>
                <a:lnTo>
                  <a:pt x="118" y="330"/>
                </a:lnTo>
                <a:lnTo>
                  <a:pt x="120" y="324"/>
                </a:lnTo>
                <a:lnTo>
                  <a:pt x="120" y="324"/>
                </a:lnTo>
                <a:lnTo>
                  <a:pt x="126" y="320"/>
                </a:lnTo>
                <a:lnTo>
                  <a:pt x="132" y="320"/>
                </a:lnTo>
                <a:lnTo>
                  <a:pt x="132" y="320"/>
                </a:lnTo>
                <a:lnTo>
                  <a:pt x="138" y="320"/>
                </a:lnTo>
                <a:lnTo>
                  <a:pt x="144" y="324"/>
                </a:lnTo>
                <a:lnTo>
                  <a:pt x="144" y="324"/>
                </a:lnTo>
                <a:lnTo>
                  <a:pt x="146" y="330"/>
                </a:lnTo>
                <a:lnTo>
                  <a:pt x="148" y="336"/>
                </a:lnTo>
                <a:lnTo>
                  <a:pt x="148" y="336"/>
                </a:lnTo>
                <a:lnTo>
                  <a:pt x="146" y="342"/>
                </a:lnTo>
                <a:lnTo>
                  <a:pt x="144" y="346"/>
                </a:lnTo>
                <a:lnTo>
                  <a:pt x="144" y="346"/>
                </a:lnTo>
                <a:close/>
                <a:moveTo>
                  <a:pt x="280" y="38"/>
                </a:moveTo>
                <a:lnTo>
                  <a:pt x="280" y="318"/>
                </a:lnTo>
                <a:lnTo>
                  <a:pt x="186" y="318"/>
                </a:lnTo>
                <a:lnTo>
                  <a:pt x="186" y="318"/>
                </a:lnTo>
                <a:lnTo>
                  <a:pt x="180" y="306"/>
                </a:lnTo>
                <a:lnTo>
                  <a:pt x="172" y="296"/>
                </a:lnTo>
                <a:lnTo>
                  <a:pt x="172" y="296"/>
                </a:lnTo>
                <a:lnTo>
                  <a:pt x="168" y="292"/>
                </a:lnTo>
                <a:lnTo>
                  <a:pt x="168" y="286"/>
                </a:lnTo>
                <a:lnTo>
                  <a:pt x="248" y="286"/>
                </a:lnTo>
                <a:lnTo>
                  <a:pt x="248" y="170"/>
                </a:lnTo>
                <a:lnTo>
                  <a:pt x="168" y="250"/>
                </a:lnTo>
                <a:lnTo>
                  <a:pt x="168" y="188"/>
                </a:lnTo>
                <a:lnTo>
                  <a:pt x="172" y="190"/>
                </a:lnTo>
                <a:lnTo>
                  <a:pt x="172" y="190"/>
                </a:lnTo>
                <a:lnTo>
                  <a:pt x="174" y="192"/>
                </a:lnTo>
                <a:lnTo>
                  <a:pt x="178" y="194"/>
                </a:lnTo>
                <a:lnTo>
                  <a:pt x="178" y="194"/>
                </a:lnTo>
                <a:lnTo>
                  <a:pt x="182" y="192"/>
                </a:lnTo>
                <a:lnTo>
                  <a:pt x="186" y="190"/>
                </a:lnTo>
                <a:lnTo>
                  <a:pt x="186" y="190"/>
                </a:lnTo>
                <a:lnTo>
                  <a:pt x="188" y="186"/>
                </a:lnTo>
                <a:lnTo>
                  <a:pt x="188" y="184"/>
                </a:lnTo>
                <a:lnTo>
                  <a:pt x="188" y="180"/>
                </a:lnTo>
                <a:lnTo>
                  <a:pt x="186" y="176"/>
                </a:lnTo>
                <a:lnTo>
                  <a:pt x="168" y="160"/>
                </a:lnTo>
                <a:lnTo>
                  <a:pt x="168" y="150"/>
                </a:lnTo>
                <a:lnTo>
                  <a:pt x="182" y="136"/>
                </a:lnTo>
                <a:lnTo>
                  <a:pt x="204" y="158"/>
                </a:lnTo>
                <a:lnTo>
                  <a:pt x="204" y="158"/>
                </a:lnTo>
                <a:lnTo>
                  <a:pt x="208" y="160"/>
                </a:lnTo>
                <a:lnTo>
                  <a:pt x="212" y="160"/>
                </a:lnTo>
                <a:lnTo>
                  <a:pt x="212" y="160"/>
                </a:lnTo>
                <a:lnTo>
                  <a:pt x="214" y="160"/>
                </a:lnTo>
                <a:lnTo>
                  <a:pt x="218" y="158"/>
                </a:lnTo>
                <a:lnTo>
                  <a:pt x="218" y="158"/>
                </a:lnTo>
                <a:lnTo>
                  <a:pt x="220" y="154"/>
                </a:lnTo>
                <a:lnTo>
                  <a:pt x="222" y="150"/>
                </a:lnTo>
                <a:lnTo>
                  <a:pt x="220" y="146"/>
                </a:lnTo>
                <a:lnTo>
                  <a:pt x="218" y="144"/>
                </a:lnTo>
                <a:lnTo>
                  <a:pt x="196" y="122"/>
                </a:lnTo>
                <a:lnTo>
                  <a:pt x="216" y="102"/>
                </a:lnTo>
                <a:lnTo>
                  <a:pt x="236" y="124"/>
                </a:lnTo>
                <a:lnTo>
                  <a:pt x="236" y="124"/>
                </a:lnTo>
                <a:lnTo>
                  <a:pt x="240" y="126"/>
                </a:lnTo>
                <a:lnTo>
                  <a:pt x="244" y="128"/>
                </a:lnTo>
                <a:lnTo>
                  <a:pt x="244" y="128"/>
                </a:lnTo>
                <a:lnTo>
                  <a:pt x="248" y="126"/>
                </a:lnTo>
                <a:lnTo>
                  <a:pt x="252" y="124"/>
                </a:lnTo>
                <a:lnTo>
                  <a:pt x="252" y="124"/>
                </a:lnTo>
                <a:lnTo>
                  <a:pt x="254" y="122"/>
                </a:lnTo>
                <a:lnTo>
                  <a:pt x="254" y="118"/>
                </a:lnTo>
                <a:lnTo>
                  <a:pt x="254" y="114"/>
                </a:lnTo>
                <a:lnTo>
                  <a:pt x="252" y="110"/>
                </a:lnTo>
                <a:lnTo>
                  <a:pt x="230" y="88"/>
                </a:lnTo>
                <a:lnTo>
                  <a:pt x="280" y="38"/>
                </a:lnTo>
                <a:close/>
                <a:moveTo>
                  <a:pt x="84" y="234"/>
                </a:moveTo>
                <a:lnTo>
                  <a:pt x="96" y="248"/>
                </a:lnTo>
                <a:lnTo>
                  <a:pt x="96" y="292"/>
                </a:lnTo>
                <a:lnTo>
                  <a:pt x="96" y="292"/>
                </a:lnTo>
                <a:lnTo>
                  <a:pt x="86" y="304"/>
                </a:lnTo>
                <a:lnTo>
                  <a:pt x="80" y="318"/>
                </a:lnTo>
                <a:lnTo>
                  <a:pt x="0" y="318"/>
                </a:lnTo>
                <a:lnTo>
                  <a:pt x="50" y="268"/>
                </a:lnTo>
                <a:lnTo>
                  <a:pt x="72" y="290"/>
                </a:lnTo>
                <a:lnTo>
                  <a:pt x="72" y="290"/>
                </a:lnTo>
                <a:lnTo>
                  <a:pt x="76" y="292"/>
                </a:lnTo>
                <a:lnTo>
                  <a:pt x="80" y="292"/>
                </a:lnTo>
                <a:lnTo>
                  <a:pt x="80" y="292"/>
                </a:lnTo>
                <a:lnTo>
                  <a:pt x="84" y="292"/>
                </a:lnTo>
                <a:lnTo>
                  <a:pt x="86" y="290"/>
                </a:lnTo>
                <a:lnTo>
                  <a:pt x="86" y="290"/>
                </a:lnTo>
                <a:lnTo>
                  <a:pt x="88" y="286"/>
                </a:lnTo>
                <a:lnTo>
                  <a:pt x="90" y="282"/>
                </a:lnTo>
                <a:lnTo>
                  <a:pt x="88" y="278"/>
                </a:lnTo>
                <a:lnTo>
                  <a:pt x="86" y="274"/>
                </a:lnTo>
                <a:lnTo>
                  <a:pt x="64" y="254"/>
                </a:lnTo>
                <a:lnTo>
                  <a:pt x="84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4847"/>
          <p:cNvSpPr>
            <a:spLocks noEditPoints="1"/>
          </p:cNvSpPr>
          <p:nvPr/>
        </p:nvSpPr>
        <p:spPr bwMode="auto">
          <a:xfrm>
            <a:off x="955891" y="1850016"/>
            <a:ext cx="403572" cy="540726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2" name="Group 112"/>
          <p:cNvGrpSpPr/>
          <p:nvPr/>
        </p:nvGrpSpPr>
        <p:grpSpPr>
          <a:xfrm>
            <a:off x="2260248" y="2577909"/>
            <a:ext cx="396000" cy="396000"/>
            <a:chOff x="9322641" y="4690710"/>
            <a:chExt cx="612000" cy="612000"/>
          </a:xfrm>
        </p:grpSpPr>
        <p:sp>
          <p:nvSpPr>
            <p:cNvPr id="53" name="Oval 283"/>
            <p:cNvSpPr/>
            <p:nvPr/>
          </p:nvSpPr>
          <p:spPr bwMode="ltGray">
            <a:xfrm>
              <a:off x="9322641" y="4690710"/>
              <a:ext cx="612000" cy="612000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920"/>
            <p:cNvSpPr>
              <a:spLocks noEditPoints="1"/>
            </p:cNvSpPr>
            <p:nvPr/>
          </p:nvSpPr>
          <p:spPr bwMode="auto">
            <a:xfrm>
              <a:off x="9398454" y="4812811"/>
              <a:ext cx="460374" cy="375569"/>
            </a:xfrm>
            <a:custGeom>
              <a:avLst/>
              <a:gdLst>
                <a:gd name="T0" fmla="*/ 196 w 380"/>
                <a:gd name="T1" fmla="*/ 2 h 310"/>
                <a:gd name="T2" fmla="*/ 118 w 380"/>
                <a:gd name="T3" fmla="*/ 46 h 310"/>
                <a:gd name="T4" fmla="*/ 116 w 380"/>
                <a:gd name="T5" fmla="*/ 6 h 310"/>
                <a:gd name="T6" fmla="*/ 108 w 380"/>
                <a:gd name="T7" fmla="*/ 0 h 310"/>
                <a:gd name="T8" fmla="*/ 64 w 380"/>
                <a:gd name="T9" fmla="*/ 0 h 310"/>
                <a:gd name="T10" fmla="*/ 58 w 380"/>
                <a:gd name="T11" fmla="*/ 10 h 310"/>
                <a:gd name="T12" fmla="*/ 4 w 380"/>
                <a:gd name="T13" fmla="*/ 120 h 310"/>
                <a:gd name="T14" fmla="*/ 0 w 380"/>
                <a:gd name="T15" fmla="*/ 132 h 310"/>
                <a:gd name="T16" fmla="*/ 56 w 380"/>
                <a:gd name="T17" fmla="*/ 138 h 310"/>
                <a:gd name="T18" fmla="*/ 58 w 380"/>
                <a:gd name="T19" fmla="*/ 300 h 310"/>
                <a:gd name="T20" fmla="*/ 72 w 380"/>
                <a:gd name="T21" fmla="*/ 310 h 310"/>
                <a:gd name="T22" fmla="*/ 120 w 380"/>
                <a:gd name="T23" fmla="*/ 306 h 310"/>
                <a:gd name="T24" fmla="*/ 102 w 380"/>
                <a:gd name="T25" fmla="*/ 252 h 310"/>
                <a:gd name="T26" fmla="*/ 96 w 380"/>
                <a:gd name="T27" fmla="*/ 250 h 310"/>
                <a:gd name="T28" fmla="*/ 92 w 380"/>
                <a:gd name="T29" fmla="*/ 182 h 310"/>
                <a:gd name="T30" fmla="*/ 96 w 380"/>
                <a:gd name="T31" fmla="*/ 176 h 310"/>
                <a:gd name="T32" fmla="*/ 162 w 380"/>
                <a:gd name="T33" fmla="*/ 172 h 310"/>
                <a:gd name="T34" fmla="*/ 170 w 380"/>
                <a:gd name="T35" fmla="*/ 176 h 310"/>
                <a:gd name="T36" fmla="*/ 172 w 380"/>
                <a:gd name="T37" fmla="*/ 242 h 310"/>
                <a:gd name="T38" fmla="*/ 170 w 380"/>
                <a:gd name="T39" fmla="*/ 250 h 310"/>
                <a:gd name="T40" fmla="*/ 146 w 380"/>
                <a:gd name="T41" fmla="*/ 252 h 310"/>
                <a:gd name="T42" fmla="*/ 144 w 380"/>
                <a:gd name="T43" fmla="*/ 306 h 310"/>
                <a:gd name="T44" fmla="*/ 232 w 380"/>
                <a:gd name="T45" fmla="*/ 310 h 310"/>
                <a:gd name="T46" fmla="*/ 226 w 380"/>
                <a:gd name="T47" fmla="*/ 252 h 310"/>
                <a:gd name="T48" fmla="*/ 198 w 380"/>
                <a:gd name="T49" fmla="*/ 250 h 310"/>
                <a:gd name="T50" fmla="*/ 192 w 380"/>
                <a:gd name="T51" fmla="*/ 244 h 310"/>
                <a:gd name="T52" fmla="*/ 212 w 380"/>
                <a:gd name="T53" fmla="*/ 180 h 310"/>
                <a:gd name="T54" fmla="*/ 256 w 380"/>
                <a:gd name="T55" fmla="*/ 172 h 310"/>
                <a:gd name="T56" fmla="*/ 266 w 380"/>
                <a:gd name="T57" fmla="*/ 180 h 310"/>
                <a:gd name="T58" fmla="*/ 288 w 380"/>
                <a:gd name="T59" fmla="*/ 242 h 310"/>
                <a:gd name="T60" fmla="*/ 284 w 380"/>
                <a:gd name="T61" fmla="*/ 250 h 310"/>
                <a:gd name="T62" fmla="*/ 278 w 380"/>
                <a:gd name="T63" fmla="*/ 252 h 310"/>
                <a:gd name="T64" fmla="*/ 254 w 380"/>
                <a:gd name="T65" fmla="*/ 298 h 310"/>
                <a:gd name="T66" fmla="*/ 246 w 380"/>
                <a:gd name="T67" fmla="*/ 310 h 310"/>
                <a:gd name="T68" fmla="*/ 314 w 380"/>
                <a:gd name="T69" fmla="*/ 310 h 310"/>
                <a:gd name="T70" fmla="*/ 324 w 380"/>
                <a:gd name="T71" fmla="*/ 294 h 310"/>
                <a:gd name="T72" fmla="*/ 370 w 380"/>
                <a:gd name="T73" fmla="*/ 138 h 310"/>
                <a:gd name="T74" fmla="*/ 374 w 380"/>
                <a:gd name="T75" fmla="*/ 138 h 310"/>
                <a:gd name="T76" fmla="*/ 380 w 380"/>
                <a:gd name="T77" fmla="*/ 128 h 310"/>
                <a:gd name="T78" fmla="*/ 376 w 380"/>
                <a:gd name="T79" fmla="*/ 120 h 310"/>
                <a:gd name="T80" fmla="*/ 132 w 380"/>
                <a:gd name="T81" fmla="*/ 162 h 310"/>
                <a:gd name="T82" fmla="*/ 110 w 380"/>
                <a:gd name="T83" fmla="*/ 146 h 310"/>
                <a:gd name="T84" fmla="*/ 110 w 380"/>
                <a:gd name="T85" fmla="*/ 128 h 310"/>
                <a:gd name="T86" fmla="*/ 132 w 380"/>
                <a:gd name="T87" fmla="*/ 114 h 310"/>
                <a:gd name="T88" fmla="*/ 150 w 380"/>
                <a:gd name="T89" fmla="*/ 120 h 310"/>
                <a:gd name="T90" fmla="*/ 156 w 380"/>
                <a:gd name="T91" fmla="*/ 138 h 310"/>
                <a:gd name="T92" fmla="*/ 142 w 380"/>
                <a:gd name="T93" fmla="*/ 160 h 310"/>
                <a:gd name="T94" fmla="*/ 240 w 380"/>
                <a:gd name="T95" fmla="*/ 162 h 310"/>
                <a:gd name="T96" fmla="*/ 222 w 380"/>
                <a:gd name="T97" fmla="*/ 154 h 310"/>
                <a:gd name="T98" fmla="*/ 216 w 380"/>
                <a:gd name="T99" fmla="*/ 138 h 310"/>
                <a:gd name="T100" fmla="*/ 230 w 380"/>
                <a:gd name="T101" fmla="*/ 116 h 310"/>
                <a:gd name="T102" fmla="*/ 248 w 380"/>
                <a:gd name="T103" fmla="*/ 116 h 310"/>
                <a:gd name="T104" fmla="*/ 264 w 380"/>
                <a:gd name="T105" fmla="*/ 138 h 310"/>
                <a:gd name="T106" fmla="*/ 256 w 380"/>
                <a:gd name="T107" fmla="*/ 154 h 310"/>
                <a:gd name="T108" fmla="*/ 240 w 380"/>
                <a:gd name="T109" fmla="*/ 16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0" h="310">
                  <a:moveTo>
                    <a:pt x="376" y="120"/>
                  </a:moveTo>
                  <a:lnTo>
                    <a:pt x="196" y="2"/>
                  </a:lnTo>
                  <a:lnTo>
                    <a:pt x="196" y="2"/>
                  </a:lnTo>
                  <a:lnTo>
                    <a:pt x="190" y="0"/>
                  </a:lnTo>
                  <a:lnTo>
                    <a:pt x="184" y="2"/>
                  </a:lnTo>
                  <a:lnTo>
                    <a:pt x="118" y="46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86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6"/>
                  </a:lnTo>
                  <a:lnTo>
                    <a:pt x="10" y="138"/>
                  </a:lnTo>
                  <a:lnTo>
                    <a:pt x="56" y="138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8" y="300"/>
                  </a:lnTo>
                  <a:lnTo>
                    <a:pt x="62" y="306"/>
                  </a:lnTo>
                  <a:lnTo>
                    <a:pt x="66" y="310"/>
                  </a:lnTo>
                  <a:lnTo>
                    <a:pt x="72" y="310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0" y="306"/>
                  </a:lnTo>
                  <a:lnTo>
                    <a:pt x="118" y="298"/>
                  </a:lnTo>
                  <a:lnTo>
                    <a:pt x="118" y="25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98" y="252"/>
                  </a:lnTo>
                  <a:lnTo>
                    <a:pt x="96" y="250"/>
                  </a:lnTo>
                  <a:lnTo>
                    <a:pt x="94" y="246"/>
                  </a:lnTo>
                  <a:lnTo>
                    <a:pt x="92" y="242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94" y="178"/>
                  </a:lnTo>
                  <a:lnTo>
                    <a:pt x="96" y="176"/>
                  </a:lnTo>
                  <a:lnTo>
                    <a:pt x="98" y="174"/>
                  </a:lnTo>
                  <a:lnTo>
                    <a:pt x="102" y="172"/>
                  </a:lnTo>
                  <a:lnTo>
                    <a:pt x="162" y="172"/>
                  </a:lnTo>
                  <a:lnTo>
                    <a:pt x="162" y="172"/>
                  </a:lnTo>
                  <a:lnTo>
                    <a:pt x="166" y="174"/>
                  </a:lnTo>
                  <a:lnTo>
                    <a:pt x="170" y="176"/>
                  </a:lnTo>
                  <a:lnTo>
                    <a:pt x="172" y="178"/>
                  </a:lnTo>
                  <a:lnTo>
                    <a:pt x="172" y="182"/>
                  </a:lnTo>
                  <a:lnTo>
                    <a:pt x="172" y="242"/>
                  </a:lnTo>
                  <a:lnTo>
                    <a:pt x="172" y="242"/>
                  </a:lnTo>
                  <a:lnTo>
                    <a:pt x="172" y="246"/>
                  </a:lnTo>
                  <a:lnTo>
                    <a:pt x="170" y="250"/>
                  </a:lnTo>
                  <a:lnTo>
                    <a:pt x="166" y="252"/>
                  </a:lnTo>
                  <a:lnTo>
                    <a:pt x="162" y="252"/>
                  </a:lnTo>
                  <a:lnTo>
                    <a:pt x="146" y="252"/>
                  </a:lnTo>
                  <a:lnTo>
                    <a:pt x="146" y="298"/>
                  </a:lnTo>
                  <a:lnTo>
                    <a:pt x="146" y="298"/>
                  </a:lnTo>
                  <a:lnTo>
                    <a:pt x="144" y="306"/>
                  </a:lnTo>
                  <a:lnTo>
                    <a:pt x="140" y="310"/>
                  </a:lnTo>
                  <a:lnTo>
                    <a:pt x="232" y="310"/>
                  </a:lnTo>
                  <a:lnTo>
                    <a:pt x="232" y="310"/>
                  </a:lnTo>
                  <a:lnTo>
                    <a:pt x="228" y="306"/>
                  </a:lnTo>
                  <a:lnTo>
                    <a:pt x="226" y="298"/>
                  </a:lnTo>
                  <a:lnTo>
                    <a:pt x="226" y="252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198" y="250"/>
                  </a:lnTo>
                  <a:lnTo>
                    <a:pt x="194" y="248"/>
                  </a:lnTo>
                  <a:lnTo>
                    <a:pt x="194" y="248"/>
                  </a:lnTo>
                  <a:lnTo>
                    <a:pt x="192" y="244"/>
                  </a:lnTo>
                  <a:lnTo>
                    <a:pt x="192" y="238"/>
                  </a:lnTo>
                  <a:lnTo>
                    <a:pt x="212" y="180"/>
                  </a:lnTo>
                  <a:lnTo>
                    <a:pt x="212" y="180"/>
                  </a:lnTo>
                  <a:lnTo>
                    <a:pt x="216" y="174"/>
                  </a:lnTo>
                  <a:lnTo>
                    <a:pt x="222" y="172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74"/>
                  </a:lnTo>
                  <a:lnTo>
                    <a:pt x="266" y="180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288" y="242"/>
                  </a:lnTo>
                  <a:lnTo>
                    <a:pt x="288" y="242"/>
                  </a:lnTo>
                  <a:lnTo>
                    <a:pt x="286" y="246"/>
                  </a:lnTo>
                  <a:lnTo>
                    <a:pt x="284" y="250"/>
                  </a:lnTo>
                  <a:lnTo>
                    <a:pt x="282" y="252"/>
                  </a:lnTo>
                  <a:lnTo>
                    <a:pt x="278" y="252"/>
                  </a:lnTo>
                  <a:lnTo>
                    <a:pt x="278" y="252"/>
                  </a:lnTo>
                  <a:lnTo>
                    <a:pt x="278" y="252"/>
                  </a:lnTo>
                  <a:lnTo>
                    <a:pt x="254" y="252"/>
                  </a:lnTo>
                  <a:lnTo>
                    <a:pt x="254" y="298"/>
                  </a:lnTo>
                  <a:lnTo>
                    <a:pt x="254" y="298"/>
                  </a:lnTo>
                  <a:lnTo>
                    <a:pt x="252" y="306"/>
                  </a:lnTo>
                  <a:lnTo>
                    <a:pt x="246" y="310"/>
                  </a:lnTo>
                  <a:lnTo>
                    <a:pt x="308" y="310"/>
                  </a:lnTo>
                  <a:lnTo>
                    <a:pt x="308" y="310"/>
                  </a:lnTo>
                  <a:lnTo>
                    <a:pt x="314" y="310"/>
                  </a:lnTo>
                  <a:lnTo>
                    <a:pt x="318" y="306"/>
                  </a:lnTo>
                  <a:lnTo>
                    <a:pt x="322" y="300"/>
                  </a:lnTo>
                  <a:lnTo>
                    <a:pt x="324" y="294"/>
                  </a:lnTo>
                  <a:lnTo>
                    <a:pt x="324" y="138"/>
                  </a:lnTo>
                  <a:lnTo>
                    <a:pt x="370" y="138"/>
                  </a:lnTo>
                  <a:lnTo>
                    <a:pt x="370" y="138"/>
                  </a:lnTo>
                  <a:lnTo>
                    <a:pt x="370" y="138"/>
                  </a:lnTo>
                  <a:lnTo>
                    <a:pt x="370" y="138"/>
                  </a:lnTo>
                  <a:lnTo>
                    <a:pt x="374" y="138"/>
                  </a:lnTo>
                  <a:lnTo>
                    <a:pt x="378" y="136"/>
                  </a:lnTo>
                  <a:lnTo>
                    <a:pt x="380" y="132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2"/>
                  </a:lnTo>
                  <a:lnTo>
                    <a:pt x="376" y="120"/>
                  </a:lnTo>
                  <a:lnTo>
                    <a:pt x="376" y="120"/>
                  </a:lnTo>
                  <a:close/>
                  <a:moveTo>
                    <a:pt x="132" y="162"/>
                  </a:moveTo>
                  <a:lnTo>
                    <a:pt x="132" y="162"/>
                  </a:lnTo>
                  <a:lnTo>
                    <a:pt x="124" y="160"/>
                  </a:lnTo>
                  <a:lnTo>
                    <a:pt x="116" y="154"/>
                  </a:lnTo>
                  <a:lnTo>
                    <a:pt x="110" y="146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10" y="128"/>
                  </a:lnTo>
                  <a:lnTo>
                    <a:pt x="116" y="120"/>
                  </a:lnTo>
                  <a:lnTo>
                    <a:pt x="124" y="116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42" y="116"/>
                  </a:lnTo>
                  <a:lnTo>
                    <a:pt x="150" y="120"/>
                  </a:lnTo>
                  <a:lnTo>
                    <a:pt x="154" y="128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4" y="146"/>
                  </a:lnTo>
                  <a:lnTo>
                    <a:pt x="150" y="154"/>
                  </a:lnTo>
                  <a:lnTo>
                    <a:pt x="142" y="160"/>
                  </a:lnTo>
                  <a:lnTo>
                    <a:pt x="132" y="162"/>
                  </a:lnTo>
                  <a:lnTo>
                    <a:pt x="132" y="162"/>
                  </a:lnTo>
                  <a:close/>
                  <a:moveTo>
                    <a:pt x="240" y="162"/>
                  </a:moveTo>
                  <a:lnTo>
                    <a:pt x="240" y="162"/>
                  </a:lnTo>
                  <a:lnTo>
                    <a:pt x="230" y="160"/>
                  </a:lnTo>
                  <a:lnTo>
                    <a:pt x="222" y="154"/>
                  </a:lnTo>
                  <a:lnTo>
                    <a:pt x="218" y="146"/>
                  </a:lnTo>
                  <a:lnTo>
                    <a:pt x="216" y="138"/>
                  </a:lnTo>
                  <a:lnTo>
                    <a:pt x="216" y="138"/>
                  </a:lnTo>
                  <a:lnTo>
                    <a:pt x="218" y="128"/>
                  </a:lnTo>
                  <a:lnTo>
                    <a:pt x="222" y="120"/>
                  </a:lnTo>
                  <a:lnTo>
                    <a:pt x="230" y="116"/>
                  </a:lnTo>
                  <a:lnTo>
                    <a:pt x="240" y="114"/>
                  </a:lnTo>
                  <a:lnTo>
                    <a:pt x="240" y="114"/>
                  </a:lnTo>
                  <a:lnTo>
                    <a:pt x="248" y="116"/>
                  </a:lnTo>
                  <a:lnTo>
                    <a:pt x="256" y="120"/>
                  </a:lnTo>
                  <a:lnTo>
                    <a:pt x="262" y="128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2" y="146"/>
                  </a:lnTo>
                  <a:lnTo>
                    <a:pt x="256" y="154"/>
                  </a:lnTo>
                  <a:lnTo>
                    <a:pt x="248" y="160"/>
                  </a:lnTo>
                  <a:lnTo>
                    <a:pt x="240" y="162"/>
                  </a:lnTo>
                  <a:lnTo>
                    <a:pt x="240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ichtungspfeil 14"/>
          <p:cNvSpPr/>
          <p:nvPr/>
        </p:nvSpPr>
        <p:spPr bwMode="ltGray">
          <a:xfrm>
            <a:off x="2324057" y="1779764"/>
            <a:ext cx="4546738" cy="27653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36575"/>
            <a:r>
              <a:rPr lang="de-DE" sz="1200" dirty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de-DE" sz="1200" dirty="0" smtClean="0">
                <a:solidFill>
                  <a:schemeClr val="bg1"/>
                </a:solidFill>
                <a:latin typeface="Georgia" pitchFamily="18" charset="0"/>
              </a:rPr>
              <a:t>Technologie: Trenching + FTTC / </a:t>
            </a:r>
            <a:r>
              <a:rPr lang="de-DE" sz="1200" dirty="0" err="1" smtClean="0">
                <a:solidFill>
                  <a:schemeClr val="bg1"/>
                </a:solidFill>
                <a:latin typeface="Georgia" pitchFamily="18" charset="0"/>
              </a:rPr>
              <a:t>Vectoring</a:t>
            </a:r>
            <a:endParaRPr lang="de-DE" sz="12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2" name="Group 6319"/>
          <p:cNvGrpSpPr/>
          <p:nvPr/>
        </p:nvGrpSpPr>
        <p:grpSpPr>
          <a:xfrm>
            <a:off x="2242440" y="1717366"/>
            <a:ext cx="396000" cy="396000"/>
            <a:chOff x="7867755" y="3474401"/>
            <a:chExt cx="324000" cy="324000"/>
          </a:xfrm>
        </p:grpSpPr>
        <p:sp>
          <p:nvSpPr>
            <p:cNvPr id="43" name="Oval 159"/>
            <p:cNvSpPr/>
            <p:nvPr/>
          </p:nvSpPr>
          <p:spPr bwMode="ltGray">
            <a:xfrm>
              <a:off x="7867755" y="3474401"/>
              <a:ext cx="324000" cy="324000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4" name="Freeform 4846"/>
            <p:cNvSpPr>
              <a:spLocks noEditPoints="1"/>
            </p:cNvSpPr>
            <p:nvPr/>
          </p:nvSpPr>
          <p:spPr bwMode="auto">
            <a:xfrm>
              <a:off x="7902364" y="3536799"/>
              <a:ext cx="254781" cy="199204"/>
            </a:xfrm>
            <a:custGeom>
              <a:avLst/>
              <a:gdLst>
                <a:gd name="T0" fmla="*/ 234 w 388"/>
                <a:gd name="T1" fmla="*/ 108 h 320"/>
                <a:gd name="T2" fmla="*/ 206 w 388"/>
                <a:gd name="T3" fmla="*/ 22 h 320"/>
                <a:gd name="T4" fmla="*/ 150 w 388"/>
                <a:gd name="T5" fmla="*/ 24 h 320"/>
                <a:gd name="T6" fmla="*/ 110 w 388"/>
                <a:gd name="T7" fmla="*/ 24 h 320"/>
                <a:gd name="T8" fmla="*/ 24 w 388"/>
                <a:gd name="T9" fmla="*/ 52 h 320"/>
                <a:gd name="T10" fmla="*/ 26 w 388"/>
                <a:gd name="T11" fmla="*/ 108 h 320"/>
                <a:gd name="T12" fmla="*/ 26 w 388"/>
                <a:gd name="T13" fmla="*/ 148 h 320"/>
                <a:gd name="T14" fmla="*/ 52 w 388"/>
                <a:gd name="T15" fmla="*/ 234 h 320"/>
                <a:gd name="T16" fmla="*/ 110 w 388"/>
                <a:gd name="T17" fmla="*/ 232 h 320"/>
                <a:gd name="T18" fmla="*/ 150 w 388"/>
                <a:gd name="T19" fmla="*/ 232 h 320"/>
                <a:gd name="T20" fmla="*/ 236 w 388"/>
                <a:gd name="T21" fmla="*/ 206 h 320"/>
                <a:gd name="T22" fmla="*/ 234 w 388"/>
                <a:gd name="T23" fmla="*/ 148 h 320"/>
                <a:gd name="T24" fmla="*/ 114 w 388"/>
                <a:gd name="T25" fmla="*/ 208 h 320"/>
                <a:gd name="T26" fmla="*/ 62 w 388"/>
                <a:gd name="T27" fmla="*/ 174 h 320"/>
                <a:gd name="T28" fmla="*/ 48 w 388"/>
                <a:gd name="T29" fmla="*/ 128 h 320"/>
                <a:gd name="T30" fmla="*/ 72 w 388"/>
                <a:gd name="T31" fmla="*/ 70 h 320"/>
                <a:gd name="T32" fmla="*/ 130 w 388"/>
                <a:gd name="T33" fmla="*/ 46 h 320"/>
                <a:gd name="T34" fmla="*/ 176 w 388"/>
                <a:gd name="T35" fmla="*/ 60 h 320"/>
                <a:gd name="T36" fmla="*/ 210 w 388"/>
                <a:gd name="T37" fmla="*/ 112 h 320"/>
                <a:gd name="T38" fmla="*/ 206 w 388"/>
                <a:gd name="T39" fmla="*/ 160 h 320"/>
                <a:gd name="T40" fmla="*/ 162 w 388"/>
                <a:gd name="T41" fmla="*/ 204 h 320"/>
                <a:gd name="T42" fmla="*/ 130 w 388"/>
                <a:gd name="T43" fmla="*/ 66 h 320"/>
                <a:gd name="T44" fmla="*/ 94 w 388"/>
                <a:gd name="T45" fmla="*/ 76 h 320"/>
                <a:gd name="T46" fmla="*/ 68 w 388"/>
                <a:gd name="T47" fmla="*/ 116 h 320"/>
                <a:gd name="T48" fmla="*/ 72 w 388"/>
                <a:gd name="T49" fmla="*/ 152 h 320"/>
                <a:gd name="T50" fmla="*/ 106 w 388"/>
                <a:gd name="T51" fmla="*/ 186 h 320"/>
                <a:gd name="T52" fmla="*/ 142 w 388"/>
                <a:gd name="T53" fmla="*/ 190 h 320"/>
                <a:gd name="T54" fmla="*/ 182 w 388"/>
                <a:gd name="T55" fmla="*/ 162 h 320"/>
                <a:gd name="T56" fmla="*/ 192 w 388"/>
                <a:gd name="T57" fmla="*/ 128 h 320"/>
                <a:gd name="T58" fmla="*/ 174 w 388"/>
                <a:gd name="T59" fmla="*/ 84 h 320"/>
                <a:gd name="T60" fmla="*/ 130 w 388"/>
                <a:gd name="T61" fmla="*/ 66 h 320"/>
                <a:gd name="T62" fmla="*/ 120 w 388"/>
                <a:gd name="T63" fmla="*/ 152 h 320"/>
                <a:gd name="T64" fmla="*/ 102 w 388"/>
                <a:gd name="T65" fmla="*/ 128 h 320"/>
                <a:gd name="T66" fmla="*/ 130 w 388"/>
                <a:gd name="T67" fmla="*/ 102 h 320"/>
                <a:gd name="T68" fmla="*/ 154 w 388"/>
                <a:gd name="T69" fmla="*/ 118 h 320"/>
                <a:gd name="T70" fmla="*/ 148 w 388"/>
                <a:gd name="T71" fmla="*/ 148 h 320"/>
                <a:gd name="T72" fmla="*/ 370 w 388"/>
                <a:gd name="T73" fmla="*/ 248 h 320"/>
                <a:gd name="T74" fmla="*/ 364 w 388"/>
                <a:gd name="T75" fmla="*/ 214 h 320"/>
                <a:gd name="T76" fmla="*/ 320 w 388"/>
                <a:gd name="T77" fmla="*/ 162 h 320"/>
                <a:gd name="T78" fmla="*/ 286 w 388"/>
                <a:gd name="T79" fmla="*/ 186 h 320"/>
                <a:gd name="T80" fmla="*/ 260 w 388"/>
                <a:gd name="T81" fmla="*/ 208 h 320"/>
                <a:gd name="T82" fmla="*/ 236 w 388"/>
                <a:gd name="T83" fmla="*/ 272 h 320"/>
                <a:gd name="T84" fmla="*/ 274 w 388"/>
                <a:gd name="T85" fmla="*/ 290 h 320"/>
                <a:gd name="T86" fmla="*/ 306 w 388"/>
                <a:gd name="T87" fmla="*/ 302 h 320"/>
                <a:gd name="T88" fmla="*/ 372 w 388"/>
                <a:gd name="T89" fmla="*/ 290 h 320"/>
                <a:gd name="T90" fmla="*/ 370 w 388"/>
                <a:gd name="T91" fmla="*/ 248 h 320"/>
                <a:gd name="T92" fmla="*/ 310 w 388"/>
                <a:gd name="T93" fmla="*/ 266 h 320"/>
                <a:gd name="T94" fmla="*/ 288 w 388"/>
                <a:gd name="T95" fmla="*/ 252 h 320"/>
                <a:gd name="T96" fmla="*/ 300 w 388"/>
                <a:gd name="T97" fmla="*/ 220 h 320"/>
                <a:gd name="T98" fmla="*/ 326 w 388"/>
                <a:gd name="T99" fmla="*/ 224 h 320"/>
                <a:gd name="T100" fmla="*/ 332 w 388"/>
                <a:gd name="T101" fmla="*/ 2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320">
                  <a:moveTo>
                    <a:pt x="258" y="148"/>
                  </a:moveTo>
                  <a:lnTo>
                    <a:pt x="258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26" y="88"/>
                  </a:lnTo>
                  <a:lnTo>
                    <a:pt x="216" y="70"/>
                  </a:lnTo>
                  <a:lnTo>
                    <a:pt x="236" y="52"/>
                  </a:lnTo>
                  <a:lnTo>
                    <a:pt x="206" y="22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0" y="30"/>
                  </a:lnTo>
                  <a:lnTo>
                    <a:pt x="150" y="24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90" y="30"/>
                  </a:lnTo>
                  <a:lnTo>
                    <a:pt x="70" y="40"/>
                  </a:lnTo>
                  <a:lnTo>
                    <a:pt x="52" y="22"/>
                  </a:lnTo>
                  <a:lnTo>
                    <a:pt x="24" y="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2" y="88"/>
                  </a:lnTo>
                  <a:lnTo>
                    <a:pt x="26" y="108"/>
                  </a:lnTo>
                  <a:lnTo>
                    <a:pt x="0" y="108"/>
                  </a:lnTo>
                  <a:lnTo>
                    <a:pt x="0" y="148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32" y="168"/>
                  </a:lnTo>
                  <a:lnTo>
                    <a:pt x="42" y="188"/>
                  </a:lnTo>
                  <a:lnTo>
                    <a:pt x="24" y="206"/>
                  </a:lnTo>
                  <a:lnTo>
                    <a:pt x="52" y="234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90" y="226"/>
                  </a:lnTo>
                  <a:lnTo>
                    <a:pt x="110" y="232"/>
                  </a:lnTo>
                  <a:lnTo>
                    <a:pt x="110" y="258"/>
                  </a:lnTo>
                  <a:lnTo>
                    <a:pt x="150" y="258"/>
                  </a:lnTo>
                  <a:lnTo>
                    <a:pt x="150" y="232"/>
                  </a:lnTo>
                  <a:lnTo>
                    <a:pt x="150" y="232"/>
                  </a:lnTo>
                  <a:lnTo>
                    <a:pt x="170" y="226"/>
                  </a:lnTo>
                  <a:lnTo>
                    <a:pt x="188" y="216"/>
                  </a:lnTo>
                  <a:lnTo>
                    <a:pt x="206" y="234"/>
                  </a:lnTo>
                  <a:lnTo>
                    <a:pt x="236" y="206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6" y="168"/>
                  </a:lnTo>
                  <a:lnTo>
                    <a:pt x="234" y="148"/>
                  </a:lnTo>
                  <a:lnTo>
                    <a:pt x="258" y="148"/>
                  </a:lnTo>
                  <a:close/>
                  <a:moveTo>
                    <a:pt x="130" y="210"/>
                  </a:moveTo>
                  <a:lnTo>
                    <a:pt x="130" y="210"/>
                  </a:lnTo>
                  <a:lnTo>
                    <a:pt x="114" y="208"/>
                  </a:lnTo>
                  <a:lnTo>
                    <a:pt x="98" y="204"/>
                  </a:lnTo>
                  <a:lnTo>
                    <a:pt x="84" y="196"/>
                  </a:lnTo>
                  <a:lnTo>
                    <a:pt x="72" y="186"/>
                  </a:lnTo>
                  <a:lnTo>
                    <a:pt x="62" y="174"/>
                  </a:lnTo>
                  <a:lnTo>
                    <a:pt x="54" y="160"/>
                  </a:lnTo>
                  <a:lnTo>
                    <a:pt x="50" y="144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50" y="112"/>
                  </a:lnTo>
                  <a:lnTo>
                    <a:pt x="54" y="96"/>
                  </a:lnTo>
                  <a:lnTo>
                    <a:pt x="62" y="82"/>
                  </a:lnTo>
                  <a:lnTo>
                    <a:pt x="72" y="70"/>
                  </a:lnTo>
                  <a:lnTo>
                    <a:pt x="84" y="60"/>
                  </a:lnTo>
                  <a:lnTo>
                    <a:pt x="98" y="52"/>
                  </a:lnTo>
                  <a:lnTo>
                    <a:pt x="114" y="48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46" y="48"/>
                  </a:lnTo>
                  <a:lnTo>
                    <a:pt x="162" y="52"/>
                  </a:lnTo>
                  <a:lnTo>
                    <a:pt x="176" y="60"/>
                  </a:lnTo>
                  <a:lnTo>
                    <a:pt x="188" y="70"/>
                  </a:lnTo>
                  <a:lnTo>
                    <a:pt x="198" y="82"/>
                  </a:lnTo>
                  <a:lnTo>
                    <a:pt x="206" y="96"/>
                  </a:lnTo>
                  <a:lnTo>
                    <a:pt x="210" y="112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0" y="144"/>
                  </a:lnTo>
                  <a:lnTo>
                    <a:pt x="206" y="160"/>
                  </a:lnTo>
                  <a:lnTo>
                    <a:pt x="198" y="174"/>
                  </a:lnTo>
                  <a:lnTo>
                    <a:pt x="188" y="186"/>
                  </a:lnTo>
                  <a:lnTo>
                    <a:pt x="176" y="196"/>
                  </a:lnTo>
                  <a:lnTo>
                    <a:pt x="162" y="204"/>
                  </a:lnTo>
                  <a:lnTo>
                    <a:pt x="146" y="208"/>
                  </a:lnTo>
                  <a:lnTo>
                    <a:pt x="130" y="210"/>
                  </a:lnTo>
                  <a:lnTo>
                    <a:pt x="130" y="210"/>
                  </a:lnTo>
                  <a:close/>
                  <a:moveTo>
                    <a:pt x="130" y="66"/>
                  </a:moveTo>
                  <a:lnTo>
                    <a:pt x="130" y="66"/>
                  </a:lnTo>
                  <a:lnTo>
                    <a:pt x="118" y="68"/>
                  </a:lnTo>
                  <a:lnTo>
                    <a:pt x="106" y="70"/>
                  </a:lnTo>
                  <a:lnTo>
                    <a:pt x="94" y="76"/>
                  </a:lnTo>
                  <a:lnTo>
                    <a:pt x="86" y="84"/>
                  </a:lnTo>
                  <a:lnTo>
                    <a:pt x="78" y="94"/>
                  </a:lnTo>
                  <a:lnTo>
                    <a:pt x="72" y="104"/>
                  </a:lnTo>
                  <a:lnTo>
                    <a:pt x="68" y="116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68" y="140"/>
                  </a:lnTo>
                  <a:lnTo>
                    <a:pt x="72" y="152"/>
                  </a:lnTo>
                  <a:lnTo>
                    <a:pt x="78" y="162"/>
                  </a:lnTo>
                  <a:lnTo>
                    <a:pt x="86" y="172"/>
                  </a:lnTo>
                  <a:lnTo>
                    <a:pt x="94" y="180"/>
                  </a:lnTo>
                  <a:lnTo>
                    <a:pt x="106" y="186"/>
                  </a:lnTo>
                  <a:lnTo>
                    <a:pt x="118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42" y="190"/>
                  </a:lnTo>
                  <a:lnTo>
                    <a:pt x="154" y="186"/>
                  </a:lnTo>
                  <a:lnTo>
                    <a:pt x="164" y="180"/>
                  </a:lnTo>
                  <a:lnTo>
                    <a:pt x="174" y="172"/>
                  </a:lnTo>
                  <a:lnTo>
                    <a:pt x="182" y="162"/>
                  </a:lnTo>
                  <a:lnTo>
                    <a:pt x="188" y="152"/>
                  </a:lnTo>
                  <a:lnTo>
                    <a:pt x="190" y="140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90" y="116"/>
                  </a:lnTo>
                  <a:lnTo>
                    <a:pt x="188" y="104"/>
                  </a:lnTo>
                  <a:lnTo>
                    <a:pt x="182" y="94"/>
                  </a:lnTo>
                  <a:lnTo>
                    <a:pt x="174" y="84"/>
                  </a:lnTo>
                  <a:lnTo>
                    <a:pt x="164" y="76"/>
                  </a:lnTo>
                  <a:lnTo>
                    <a:pt x="154" y="70"/>
                  </a:lnTo>
                  <a:lnTo>
                    <a:pt x="142" y="68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30" y="156"/>
                  </a:moveTo>
                  <a:lnTo>
                    <a:pt x="130" y="156"/>
                  </a:lnTo>
                  <a:lnTo>
                    <a:pt x="120" y="152"/>
                  </a:lnTo>
                  <a:lnTo>
                    <a:pt x="110" y="148"/>
                  </a:lnTo>
                  <a:lnTo>
                    <a:pt x="104" y="13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4" y="118"/>
                  </a:lnTo>
                  <a:lnTo>
                    <a:pt x="110" y="110"/>
                  </a:lnTo>
                  <a:lnTo>
                    <a:pt x="120" y="104"/>
                  </a:lnTo>
                  <a:lnTo>
                    <a:pt x="130" y="102"/>
                  </a:lnTo>
                  <a:lnTo>
                    <a:pt x="130" y="102"/>
                  </a:lnTo>
                  <a:lnTo>
                    <a:pt x="140" y="104"/>
                  </a:lnTo>
                  <a:lnTo>
                    <a:pt x="148" y="110"/>
                  </a:lnTo>
                  <a:lnTo>
                    <a:pt x="154" y="11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38"/>
                  </a:lnTo>
                  <a:lnTo>
                    <a:pt x="148" y="148"/>
                  </a:lnTo>
                  <a:lnTo>
                    <a:pt x="140" y="152"/>
                  </a:lnTo>
                  <a:lnTo>
                    <a:pt x="130" y="156"/>
                  </a:lnTo>
                  <a:lnTo>
                    <a:pt x="130" y="156"/>
                  </a:lnTo>
                  <a:close/>
                  <a:moveTo>
                    <a:pt x="370" y="248"/>
                  </a:moveTo>
                  <a:lnTo>
                    <a:pt x="388" y="244"/>
                  </a:lnTo>
                  <a:lnTo>
                    <a:pt x="382" y="212"/>
                  </a:lnTo>
                  <a:lnTo>
                    <a:pt x="364" y="214"/>
                  </a:lnTo>
                  <a:lnTo>
                    <a:pt x="364" y="214"/>
                  </a:lnTo>
                  <a:lnTo>
                    <a:pt x="356" y="202"/>
                  </a:lnTo>
                  <a:lnTo>
                    <a:pt x="346" y="192"/>
                  </a:lnTo>
                  <a:lnTo>
                    <a:pt x="352" y="174"/>
                  </a:lnTo>
                  <a:lnTo>
                    <a:pt x="320" y="162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00" y="182"/>
                  </a:lnTo>
                  <a:lnTo>
                    <a:pt x="286" y="186"/>
                  </a:lnTo>
                  <a:lnTo>
                    <a:pt x="272" y="172"/>
                  </a:lnTo>
                  <a:lnTo>
                    <a:pt x="246" y="194"/>
                  </a:lnTo>
                  <a:lnTo>
                    <a:pt x="260" y="208"/>
                  </a:lnTo>
                  <a:lnTo>
                    <a:pt x="260" y="208"/>
                  </a:lnTo>
                  <a:lnTo>
                    <a:pt x="252" y="220"/>
                  </a:lnTo>
                  <a:lnTo>
                    <a:pt x="250" y="234"/>
                  </a:lnTo>
                  <a:lnTo>
                    <a:pt x="230" y="238"/>
                  </a:lnTo>
                  <a:lnTo>
                    <a:pt x="236" y="272"/>
                  </a:lnTo>
                  <a:lnTo>
                    <a:pt x="256" y="268"/>
                  </a:lnTo>
                  <a:lnTo>
                    <a:pt x="256" y="268"/>
                  </a:lnTo>
                  <a:lnTo>
                    <a:pt x="264" y="280"/>
                  </a:lnTo>
                  <a:lnTo>
                    <a:pt x="274" y="290"/>
                  </a:lnTo>
                  <a:lnTo>
                    <a:pt x="268" y="308"/>
                  </a:lnTo>
                  <a:lnTo>
                    <a:pt x="300" y="320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20" y="302"/>
                  </a:lnTo>
                  <a:lnTo>
                    <a:pt x="334" y="298"/>
                  </a:lnTo>
                  <a:lnTo>
                    <a:pt x="346" y="312"/>
                  </a:lnTo>
                  <a:lnTo>
                    <a:pt x="372" y="290"/>
                  </a:lnTo>
                  <a:lnTo>
                    <a:pt x="360" y="276"/>
                  </a:lnTo>
                  <a:lnTo>
                    <a:pt x="360" y="276"/>
                  </a:lnTo>
                  <a:lnTo>
                    <a:pt x="366" y="262"/>
                  </a:lnTo>
                  <a:lnTo>
                    <a:pt x="370" y="248"/>
                  </a:lnTo>
                  <a:lnTo>
                    <a:pt x="370" y="248"/>
                  </a:lnTo>
                  <a:close/>
                  <a:moveTo>
                    <a:pt x="320" y="264"/>
                  </a:moveTo>
                  <a:lnTo>
                    <a:pt x="320" y="264"/>
                  </a:lnTo>
                  <a:lnTo>
                    <a:pt x="310" y="266"/>
                  </a:lnTo>
                  <a:lnTo>
                    <a:pt x="302" y="264"/>
                  </a:lnTo>
                  <a:lnTo>
                    <a:pt x="294" y="260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86" y="242"/>
                  </a:lnTo>
                  <a:lnTo>
                    <a:pt x="288" y="234"/>
                  </a:lnTo>
                  <a:lnTo>
                    <a:pt x="292" y="226"/>
                  </a:lnTo>
                  <a:lnTo>
                    <a:pt x="300" y="220"/>
                  </a:lnTo>
                  <a:lnTo>
                    <a:pt x="300" y="220"/>
                  </a:lnTo>
                  <a:lnTo>
                    <a:pt x="308" y="218"/>
                  </a:lnTo>
                  <a:lnTo>
                    <a:pt x="318" y="220"/>
                  </a:lnTo>
                  <a:lnTo>
                    <a:pt x="326" y="224"/>
                  </a:lnTo>
                  <a:lnTo>
                    <a:pt x="332" y="232"/>
                  </a:lnTo>
                  <a:lnTo>
                    <a:pt x="332" y="232"/>
                  </a:lnTo>
                  <a:lnTo>
                    <a:pt x="334" y="240"/>
                  </a:lnTo>
                  <a:lnTo>
                    <a:pt x="332" y="250"/>
                  </a:lnTo>
                  <a:lnTo>
                    <a:pt x="328" y="258"/>
                  </a:lnTo>
                  <a:lnTo>
                    <a:pt x="320" y="264"/>
                  </a:lnTo>
                  <a:lnTo>
                    <a:pt x="320" y="2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09303" y="3284427"/>
            <a:ext cx="5787123" cy="2484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›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›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›"/>
              <a:defRPr sz="15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de-DE" sz="1100" dirty="0" smtClean="0"/>
              <a:t>Prüfung Anfang 2016 durch regional aktive Provider führte nicht zum Ausbau -&gt; Ausbau im klassischen Tiefbauverfahren ist unwirtschaftlich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de-DE" sz="1100" dirty="0" smtClean="0"/>
              <a:t>Pilotprojekt Trenching von NetAachen in Kooperation mit der Stadt Aachen „Grüne Eiche“ Frühjahr 2016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de-DE" sz="1100" dirty="0" smtClean="0"/>
              <a:t>Trenching erwies sich als extrem zügig und kosteneffizient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de-DE" sz="1100" dirty="0"/>
              <a:t>Das innovative Verfahren zur Verlegung von Glasfaserkabeln in Straßen und Wegen hat sich </a:t>
            </a:r>
            <a:r>
              <a:rPr lang="de-DE" sz="1100" dirty="0" smtClean="0"/>
              <a:t>im Pilotprojekt </a:t>
            </a:r>
            <a:r>
              <a:rPr lang="de-DE" sz="1100" dirty="0"/>
              <a:t>"Grüne Eiche" (Frühjahr 2016) </a:t>
            </a:r>
            <a:r>
              <a:rPr lang="de-DE" sz="1100" dirty="0" smtClean="0"/>
              <a:t>bewährt und bot sich </a:t>
            </a:r>
            <a:r>
              <a:rPr lang="de-DE" sz="1100" dirty="0"/>
              <a:t>somit für die vier weiteren Ortschaften Sief, Schmithof, Friesenrath und Hahn </a:t>
            </a:r>
            <a:r>
              <a:rPr lang="de-DE" sz="1100" dirty="0" smtClean="0"/>
              <a:t>an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de-DE" sz="1100" dirty="0" smtClean="0"/>
              <a:t>Eigenwirtschaftlicher Ausbau durch NetAachen in 2017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endParaRPr lang="de-DE" sz="1100" dirty="0" smtClean="0"/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endParaRPr lang="de-DE" sz="1300" dirty="0" smtClean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66" y="101616"/>
            <a:ext cx="681110" cy="6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 10" descr="StadtAachen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94" y="101616"/>
            <a:ext cx="1099667" cy="6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BD5762-3BDC-484D-9503-7EA6D5A9A8C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indent="-274320">
              <a:spcAft>
                <a:spcPts val="900"/>
              </a:spcAft>
              <a:buClr>
                <a:schemeClr val="tx1"/>
              </a:buClr>
            </a:pPr>
            <a:r>
              <a:rPr lang="de-DE" dirty="0" err="1" smtClean="0"/>
              <a:t>Breitband.NRW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58" y="2383437"/>
            <a:ext cx="3932676" cy="3346243"/>
          </a:xfrm>
          <a:prstGeom prst="roundRect">
            <a:avLst/>
          </a:prstGeom>
          <a:noFill/>
          <a:ln w="12700" cmpd="sng">
            <a:solidFill>
              <a:schemeClr val="bg2"/>
            </a:solidFill>
          </a:ln>
        </p:spPr>
        <p:txBody>
          <a:bodyPr wrap="square" lIns="72000" tIns="36000" rIns="36000" bIns="0" rtlCol="0">
            <a:noAutofit/>
          </a:bodyPr>
          <a:lstStyle/>
          <a:p>
            <a:pPr marL="180000" indent="-180000">
              <a:spcAft>
                <a:spcPts val="3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endParaRPr lang="de-DE" sz="1050" dirty="0" smtClean="0">
              <a:latin typeface="+mj-lt"/>
            </a:endParaRPr>
          </a:p>
          <a:p>
            <a:pPr marL="180000" lvl="0" indent="-180000">
              <a:spcAft>
                <a:spcPts val="300"/>
              </a:spcAft>
              <a:buClr>
                <a:srgbClr val="ACACAC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rgbClr val="000000"/>
                </a:solidFill>
                <a:latin typeface="Georgia"/>
              </a:rPr>
              <a:t>Prüfung ergab, dass ein eigenwirtschaftlicher Ausbau durch TK-Anbieter mit klassischem Tiefbau eigenwirtschaftlich nicht möglich ist</a:t>
            </a:r>
          </a:p>
          <a:p>
            <a:pPr marL="180000" lvl="0" indent="-180000">
              <a:spcAft>
                <a:spcPts val="300"/>
              </a:spcAft>
              <a:buClr>
                <a:srgbClr val="ACACAC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rgbClr val="000000"/>
                </a:solidFill>
                <a:latin typeface="Georgia"/>
              </a:rPr>
              <a:t>Unterschriftenliste von rund 300 Bürgerinnen und Bürgern</a:t>
            </a:r>
          </a:p>
          <a:p>
            <a:pPr marL="180000" lvl="0" indent="-180000">
              <a:spcAft>
                <a:spcPts val="300"/>
              </a:spcAft>
              <a:buClr>
                <a:srgbClr val="ACACAC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rgbClr val="000000"/>
                </a:solidFill>
                <a:latin typeface="Georgia"/>
              </a:rPr>
              <a:t>Versorgung teilweise 384kbit/s bis </a:t>
            </a:r>
            <a:r>
              <a:rPr lang="de-DE" sz="1400" dirty="0" err="1" smtClean="0">
                <a:solidFill>
                  <a:srgbClr val="000000"/>
                </a:solidFill>
                <a:latin typeface="Georgia"/>
              </a:rPr>
              <a:t>max</a:t>
            </a:r>
            <a:r>
              <a:rPr lang="de-DE" sz="1400" dirty="0" smtClean="0">
                <a:solidFill>
                  <a:srgbClr val="000000"/>
                </a:solidFill>
                <a:latin typeface="Georgia"/>
              </a:rPr>
              <a:t> 2 Mbit/s</a:t>
            </a:r>
          </a:p>
          <a:p>
            <a:pPr marL="180000" lvl="0" indent="-180000">
              <a:spcAft>
                <a:spcPts val="300"/>
              </a:spcAft>
              <a:buClr>
                <a:srgbClr val="ACACAC"/>
              </a:buClr>
              <a:buSzPct val="150000"/>
              <a:buFont typeface="Wingdings" panose="05000000000000000000" pitchFamily="2" charset="2"/>
              <a:buChar char="§"/>
            </a:pPr>
            <a:endParaRPr lang="de-DE" sz="1400" dirty="0" smtClean="0">
              <a:solidFill>
                <a:srgbClr val="000000"/>
              </a:solidFill>
              <a:latin typeface="Georgia"/>
            </a:endParaRPr>
          </a:p>
          <a:p>
            <a:pPr>
              <a:spcAft>
                <a:spcPts val="300"/>
              </a:spcAft>
              <a:buClr>
                <a:schemeClr val="tx2"/>
              </a:buClr>
              <a:buSzPct val="150000"/>
            </a:pPr>
            <a:endParaRPr lang="de-DE" sz="105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54511" y="2380176"/>
            <a:ext cx="3932676" cy="3346243"/>
          </a:xfrm>
          <a:prstGeom prst="roundRec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square" lIns="72000" tIns="36000" rIns="36000" bIns="0" rtlCol="0">
            <a:noAutofit/>
          </a:bodyPr>
          <a:lstStyle/>
          <a:p>
            <a:pPr marL="180000" indent="-180000">
              <a:spcAft>
                <a:spcPts val="3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endParaRPr lang="de-DE" sz="1050" dirty="0" smtClean="0">
              <a:latin typeface="+mj-lt"/>
            </a:endParaRPr>
          </a:p>
          <a:p>
            <a:pPr marL="180000" lvl="0" indent="-180000">
              <a:spcAft>
                <a:spcPts val="300"/>
              </a:spcAft>
              <a:buClr>
                <a:srgbClr val="009036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rgbClr val="000000"/>
                </a:solidFill>
                <a:latin typeface="Georgia"/>
              </a:rPr>
              <a:t>Trenching</a:t>
            </a:r>
          </a:p>
          <a:p>
            <a:pPr marL="637200" lvl="1" indent="-180000">
              <a:spcAft>
                <a:spcPts val="300"/>
              </a:spcAft>
              <a:buClr>
                <a:srgbClr val="009036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rgbClr val="000000"/>
                </a:solidFill>
                <a:latin typeface="Georgia"/>
              </a:rPr>
              <a:t>extrem </a:t>
            </a:r>
            <a:r>
              <a:rPr lang="de-DE" sz="1400" dirty="0">
                <a:solidFill>
                  <a:srgbClr val="000000"/>
                </a:solidFill>
                <a:latin typeface="Georgia"/>
              </a:rPr>
              <a:t>zügig </a:t>
            </a:r>
            <a:endParaRPr lang="de-DE" sz="1400" dirty="0" smtClean="0">
              <a:solidFill>
                <a:srgbClr val="000000"/>
              </a:solidFill>
              <a:latin typeface="Georgia"/>
            </a:endParaRPr>
          </a:p>
          <a:p>
            <a:pPr marL="637200" lvl="1" indent="-180000">
              <a:spcAft>
                <a:spcPts val="300"/>
              </a:spcAft>
              <a:buClr>
                <a:srgbClr val="009036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rgbClr val="000000"/>
                </a:solidFill>
                <a:latin typeface="Georgia"/>
              </a:rPr>
              <a:t>kosteneffizient</a:t>
            </a:r>
          </a:p>
          <a:p>
            <a:pPr marL="180000" indent="-180000">
              <a:spcAft>
                <a:spcPts val="300"/>
              </a:spcAft>
              <a:buClr>
                <a:srgbClr val="009036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rgbClr val="000000"/>
                </a:solidFill>
                <a:latin typeface="Georgia"/>
              </a:rPr>
              <a:t>Ausbau ohne Zuwendungen und Fördermittel möglich </a:t>
            </a:r>
          </a:p>
          <a:p>
            <a:pPr marL="180000" indent="-180000">
              <a:spcAft>
                <a:spcPts val="300"/>
              </a:spcAft>
              <a:buClr>
                <a:srgbClr val="009036"/>
              </a:buClr>
              <a:buSzPct val="150000"/>
              <a:buFont typeface="Wingdings" panose="05000000000000000000" pitchFamily="2" charset="2"/>
              <a:buChar char="§"/>
            </a:pPr>
            <a:endParaRPr lang="de-DE" sz="1400" dirty="0" smtClean="0">
              <a:solidFill>
                <a:srgbClr val="000000"/>
              </a:solidFill>
              <a:latin typeface="Georgia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5377044" y="1455327"/>
            <a:ext cx="2487612" cy="982432"/>
            <a:chOff x="5175740" y="1456302"/>
            <a:chExt cx="2487612" cy="98243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 rot="5400000">
              <a:off x="6212709" y="988092"/>
              <a:ext cx="413673" cy="2487612"/>
            </a:xfrm>
            <a:prstGeom prst="roundRect">
              <a:avLst/>
            </a:prstGeom>
            <a:solidFill>
              <a:schemeClr val="accent2"/>
            </a:solidFill>
            <a:ln w="12700" cmpd="sng">
              <a:noFill/>
              <a:miter lim="800000"/>
              <a:headEnd/>
              <a:tailEnd/>
            </a:ln>
            <a:effectLst/>
          </p:spPr>
          <p:txBody>
            <a:bodyPr vert="vert270" lIns="36000" tIns="72000" rIns="36000" bIns="72000" anchor="ctr" anchorCtr="0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de-DE" sz="1400" b="1" dirty="0" smtClean="0">
                  <a:solidFill>
                    <a:schemeClr val="bg1"/>
                  </a:solidFill>
                  <a:latin typeface="+mj-lt"/>
                </a:rPr>
                <a:t>Erfolgsfaktoren</a:t>
              </a:r>
              <a:endParaRPr lang="de-DE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Oval 315"/>
            <p:cNvSpPr/>
            <p:nvPr/>
          </p:nvSpPr>
          <p:spPr bwMode="ltGray">
            <a:xfrm>
              <a:off x="6077545" y="1456302"/>
              <a:ext cx="684000" cy="68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15" name="Group 117"/>
            <p:cNvGrpSpPr/>
            <p:nvPr/>
          </p:nvGrpSpPr>
          <p:grpSpPr>
            <a:xfrm>
              <a:off x="6113545" y="1492302"/>
              <a:ext cx="612000" cy="612000"/>
              <a:chOff x="3216946" y="3474401"/>
              <a:chExt cx="612000" cy="612000"/>
            </a:xfrm>
          </p:grpSpPr>
          <p:sp>
            <p:nvSpPr>
              <p:cNvPr id="16" name="Oval 315"/>
              <p:cNvSpPr/>
              <p:nvPr/>
            </p:nvSpPr>
            <p:spPr bwMode="ltGray">
              <a:xfrm>
                <a:off x="3216946" y="3474401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7" name="Freeform 4917"/>
              <p:cNvSpPr>
                <a:spLocks noEditPoints="1"/>
              </p:cNvSpPr>
              <p:nvPr/>
            </p:nvSpPr>
            <p:spPr bwMode="auto">
              <a:xfrm>
                <a:off x="3310945" y="3544701"/>
                <a:ext cx="424003" cy="501094"/>
              </a:xfrm>
              <a:custGeom>
                <a:avLst/>
                <a:gdLst>
                  <a:gd name="T0" fmla="*/ 176 w 352"/>
                  <a:gd name="T1" fmla="*/ 222 h 416"/>
                  <a:gd name="T2" fmla="*/ 352 w 352"/>
                  <a:gd name="T3" fmla="*/ 264 h 416"/>
                  <a:gd name="T4" fmla="*/ 328 w 352"/>
                  <a:gd name="T5" fmla="*/ 212 h 416"/>
                  <a:gd name="T6" fmla="*/ 292 w 352"/>
                  <a:gd name="T7" fmla="*/ 186 h 416"/>
                  <a:gd name="T8" fmla="*/ 226 w 352"/>
                  <a:gd name="T9" fmla="*/ 300 h 416"/>
                  <a:gd name="T10" fmla="*/ 232 w 352"/>
                  <a:gd name="T11" fmla="*/ 324 h 416"/>
                  <a:gd name="T12" fmla="*/ 214 w 352"/>
                  <a:gd name="T13" fmla="*/ 362 h 416"/>
                  <a:gd name="T14" fmla="*/ 176 w 352"/>
                  <a:gd name="T15" fmla="*/ 378 h 416"/>
                  <a:gd name="T16" fmla="*/ 146 w 352"/>
                  <a:gd name="T17" fmla="*/ 370 h 416"/>
                  <a:gd name="T18" fmla="*/ 122 w 352"/>
                  <a:gd name="T19" fmla="*/ 334 h 416"/>
                  <a:gd name="T20" fmla="*/ 124 w 352"/>
                  <a:gd name="T21" fmla="*/ 306 h 416"/>
                  <a:gd name="T22" fmla="*/ 62 w 352"/>
                  <a:gd name="T23" fmla="*/ 190 h 416"/>
                  <a:gd name="T24" fmla="*/ 36 w 352"/>
                  <a:gd name="T25" fmla="*/ 200 h 416"/>
                  <a:gd name="T26" fmla="*/ 4 w 352"/>
                  <a:gd name="T27" fmla="*/ 246 h 416"/>
                  <a:gd name="T28" fmla="*/ 0 w 352"/>
                  <a:gd name="T29" fmla="*/ 318 h 416"/>
                  <a:gd name="T30" fmla="*/ 66 w 352"/>
                  <a:gd name="T31" fmla="*/ 384 h 416"/>
                  <a:gd name="T32" fmla="*/ 92 w 352"/>
                  <a:gd name="T33" fmla="*/ 398 h 416"/>
                  <a:gd name="T34" fmla="*/ 176 w 352"/>
                  <a:gd name="T35" fmla="*/ 416 h 416"/>
                  <a:gd name="T36" fmla="*/ 240 w 352"/>
                  <a:gd name="T37" fmla="*/ 406 h 416"/>
                  <a:gd name="T38" fmla="*/ 288 w 352"/>
                  <a:gd name="T39" fmla="*/ 384 h 416"/>
                  <a:gd name="T40" fmla="*/ 338 w 352"/>
                  <a:gd name="T41" fmla="*/ 336 h 416"/>
                  <a:gd name="T42" fmla="*/ 158 w 352"/>
                  <a:gd name="T43" fmla="*/ 250 h 416"/>
                  <a:gd name="T44" fmla="*/ 80 w 352"/>
                  <a:gd name="T45" fmla="*/ 180 h 416"/>
                  <a:gd name="T46" fmla="*/ 92 w 352"/>
                  <a:gd name="T47" fmla="*/ 180 h 416"/>
                  <a:gd name="T48" fmla="*/ 102 w 352"/>
                  <a:gd name="T49" fmla="*/ 76 h 416"/>
                  <a:gd name="T50" fmla="*/ 124 w 352"/>
                  <a:gd name="T51" fmla="*/ 128 h 416"/>
                  <a:gd name="T52" fmla="*/ 176 w 352"/>
                  <a:gd name="T53" fmla="*/ 150 h 416"/>
                  <a:gd name="T54" fmla="*/ 218 w 352"/>
                  <a:gd name="T55" fmla="*/ 138 h 416"/>
                  <a:gd name="T56" fmla="*/ 250 w 352"/>
                  <a:gd name="T57" fmla="*/ 90 h 416"/>
                  <a:gd name="T58" fmla="*/ 246 w 352"/>
                  <a:gd name="T59" fmla="*/ 46 h 416"/>
                  <a:gd name="T60" fmla="*/ 206 w 352"/>
                  <a:gd name="T61" fmla="*/ 6 h 416"/>
                  <a:gd name="T62" fmla="*/ 176 w 352"/>
                  <a:gd name="T63" fmla="*/ 0 h 416"/>
                  <a:gd name="T64" fmla="*/ 134 w 352"/>
                  <a:gd name="T65" fmla="*/ 14 h 416"/>
                  <a:gd name="T66" fmla="*/ 104 w 352"/>
                  <a:gd name="T67" fmla="*/ 60 h 416"/>
                  <a:gd name="T68" fmla="*/ 140 w 352"/>
                  <a:gd name="T69" fmla="*/ 324 h 416"/>
                  <a:gd name="T70" fmla="*/ 152 w 352"/>
                  <a:gd name="T71" fmla="*/ 298 h 416"/>
                  <a:gd name="T72" fmla="*/ 176 w 352"/>
                  <a:gd name="T73" fmla="*/ 288 h 416"/>
                  <a:gd name="T74" fmla="*/ 196 w 352"/>
                  <a:gd name="T75" fmla="*/ 294 h 416"/>
                  <a:gd name="T76" fmla="*/ 210 w 352"/>
                  <a:gd name="T77" fmla="*/ 316 h 416"/>
                  <a:gd name="T78" fmla="*/ 208 w 352"/>
                  <a:gd name="T79" fmla="*/ 338 h 416"/>
                  <a:gd name="T80" fmla="*/ 190 w 352"/>
                  <a:gd name="T81" fmla="*/ 356 h 416"/>
                  <a:gd name="T82" fmla="*/ 168 w 352"/>
                  <a:gd name="T83" fmla="*/ 358 h 416"/>
                  <a:gd name="T84" fmla="*/ 146 w 352"/>
                  <a:gd name="T85" fmla="*/ 344 h 416"/>
                  <a:gd name="T86" fmla="*/ 140 w 352"/>
                  <a:gd name="T87" fmla="*/ 324 h 416"/>
                  <a:gd name="T88" fmla="*/ 168 w 352"/>
                  <a:gd name="T89" fmla="*/ 344 h 416"/>
                  <a:gd name="T90" fmla="*/ 180 w 352"/>
                  <a:gd name="T91" fmla="*/ 346 h 416"/>
                  <a:gd name="T92" fmla="*/ 186 w 352"/>
                  <a:gd name="T93" fmla="*/ 310 h 416"/>
                  <a:gd name="T94" fmla="*/ 180 w 352"/>
                  <a:gd name="T95" fmla="*/ 302 h 416"/>
                  <a:gd name="T96" fmla="*/ 168 w 352"/>
                  <a:gd name="T97" fmla="*/ 304 h 416"/>
                  <a:gd name="T98" fmla="*/ 254 w 352"/>
                  <a:gd name="T99" fmla="*/ 178 h 416"/>
                  <a:gd name="T100" fmla="*/ 176 w 352"/>
                  <a:gd name="T101" fmla="*/ 258 h 416"/>
                  <a:gd name="T102" fmla="*/ 176 w 352"/>
                  <a:gd name="T103" fmla="*/ 268 h 416"/>
                  <a:gd name="T104" fmla="*/ 272 w 352"/>
                  <a:gd name="T105" fmla="*/ 18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2" h="416">
                    <a:moveTo>
                      <a:pt x="176" y="222"/>
                    </a:moveTo>
                    <a:lnTo>
                      <a:pt x="146" y="178"/>
                    </a:lnTo>
                    <a:lnTo>
                      <a:pt x="206" y="178"/>
                    </a:lnTo>
                    <a:lnTo>
                      <a:pt x="176" y="222"/>
                    </a:lnTo>
                    <a:close/>
                    <a:moveTo>
                      <a:pt x="352" y="318"/>
                    </a:moveTo>
                    <a:lnTo>
                      <a:pt x="352" y="278"/>
                    </a:lnTo>
                    <a:lnTo>
                      <a:pt x="352" y="278"/>
                    </a:lnTo>
                    <a:lnTo>
                      <a:pt x="352" y="264"/>
                    </a:lnTo>
                    <a:lnTo>
                      <a:pt x="348" y="250"/>
                    </a:lnTo>
                    <a:lnTo>
                      <a:pt x="342" y="236"/>
                    </a:lnTo>
                    <a:lnTo>
                      <a:pt x="336" y="224"/>
                    </a:lnTo>
                    <a:lnTo>
                      <a:pt x="328" y="212"/>
                    </a:lnTo>
                    <a:lnTo>
                      <a:pt x="316" y="202"/>
                    </a:lnTo>
                    <a:lnTo>
                      <a:pt x="304" y="192"/>
                    </a:lnTo>
                    <a:lnTo>
                      <a:pt x="292" y="186"/>
                    </a:lnTo>
                    <a:lnTo>
                      <a:pt x="292" y="186"/>
                    </a:lnTo>
                    <a:lnTo>
                      <a:pt x="290" y="190"/>
                    </a:lnTo>
                    <a:lnTo>
                      <a:pt x="222" y="292"/>
                    </a:lnTo>
                    <a:lnTo>
                      <a:pt x="222" y="292"/>
                    </a:lnTo>
                    <a:lnTo>
                      <a:pt x="226" y="300"/>
                    </a:lnTo>
                    <a:lnTo>
                      <a:pt x="228" y="306"/>
                    </a:lnTo>
                    <a:lnTo>
                      <a:pt x="230" y="314"/>
                    </a:lnTo>
                    <a:lnTo>
                      <a:pt x="232" y="324"/>
                    </a:lnTo>
                    <a:lnTo>
                      <a:pt x="232" y="324"/>
                    </a:lnTo>
                    <a:lnTo>
                      <a:pt x="230" y="334"/>
                    </a:lnTo>
                    <a:lnTo>
                      <a:pt x="226" y="344"/>
                    </a:lnTo>
                    <a:lnTo>
                      <a:pt x="222" y="354"/>
                    </a:lnTo>
                    <a:lnTo>
                      <a:pt x="214" y="362"/>
                    </a:lnTo>
                    <a:lnTo>
                      <a:pt x="206" y="370"/>
                    </a:lnTo>
                    <a:lnTo>
                      <a:pt x="198" y="374"/>
                    </a:lnTo>
                    <a:lnTo>
                      <a:pt x="188" y="378"/>
                    </a:lnTo>
                    <a:lnTo>
                      <a:pt x="176" y="378"/>
                    </a:lnTo>
                    <a:lnTo>
                      <a:pt x="176" y="378"/>
                    </a:lnTo>
                    <a:lnTo>
                      <a:pt x="164" y="378"/>
                    </a:lnTo>
                    <a:lnTo>
                      <a:pt x="154" y="374"/>
                    </a:lnTo>
                    <a:lnTo>
                      <a:pt x="146" y="370"/>
                    </a:lnTo>
                    <a:lnTo>
                      <a:pt x="138" y="362"/>
                    </a:lnTo>
                    <a:lnTo>
                      <a:pt x="130" y="354"/>
                    </a:lnTo>
                    <a:lnTo>
                      <a:pt x="126" y="344"/>
                    </a:lnTo>
                    <a:lnTo>
                      <a:pt x="122" y="334"/>
                    </a:lnTo>
                    <a:lnTo>
                      <a:pt x="120" y="324"/>
                    </a:lnTo>
                    <a:lnTo>
                      <a:pt x="120" y="324"/>
                    </a:lnTo>
                    <a:lnTo>
                      <a:pt x="122" y="314"/>
                    </a:lnTo>
                    <a:lnTo>
                      <a:pt x="124" y="306"/>
                    </a:lnTo>
                    <a:lnTo>
                      <a:pt x="126" y="300"/>
                    </a:lnTo>
                    <a:lnTo>
                      <a:pt x="130" y="292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0" y="186"/>
                    </a:lnTo>
                    <a:lnTo>
                      <a:pt x="60" y="186"/>
                    </a:lnTo>
                    <a:lnTo>
                      <a:pt x="48" y="192"/>
                    </a:lnTo>
                    <a:lnTo>
                      <a:pt x="36" y="200"/>
                    </a:lnTo>
                    <a:lnTo>
                      <a:pt x="26" y="210"/>
                    </a:lnTo>
                    <a:lnTo>
                      <a:pt x="16" y="220"/>
                    </a:lnTo>
                    <a:lnTo>
                      <a:pt x="10" y="234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276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4" y="336"/>
                    </a:lnTo>
                    <a:lnTo>
                      <a:pt x="28" y="354"/>
                    </a:lnTo>
                    <a:lnTo>
                      <a:pt x="46" y="370"/>
                    </a:lnTo>
                    <a:lnTo>
                      <a:pt x="66" y="384"/>
                    </a:lnTo>
                    <a:lnTo>
                      <a:pt x="66" y="296"/>
                    </a:lnTo>
                    <a:lnTo>
                      <a:pt x="92" y="296"/>
                    </a:lnTo>
                    <a:lnTo>
                      <a:pt x="92" y="398"/>
                    </a:lnTo>
                    <a:lnTo>
                      <a:pt x="92" y="398"/>
                    </a:lnTo>
                    <a:lnTo>
                      <a:pt x="112" y="406"/>
                    </a:lnTo>
                    <a:lnTo>
                      <a:pt x="132" y="410"/>
                    </a:lnTo>
                    <a:lnTo>
                      <a:pt x="154" y="414"/>
                    </a:lnTo>
                    <a:lnTo>
                      <a:pt x="176" y="416"/>
                    </a:lnTo>
                    <a:lnTo>
                      <a:pt x="176" y="416"/>
                    </a:lnTo>
                    <a:lnTo>
                      <a:pt x="198" y="414"/>
                    </a:lnTo>
                    <a:lnTo>
                      <a:pt x="220" y="410"/>
                    </a:lnTo>
                    <a:lnTo>
                      <a:pt x="240" y="406"/>
                    </a:lnTo>
                    <a:lnTo>
                      <a:pt x="260" y="398"/>
                    </a:lnTo>
                    <a:lnTo>
                      <a:pt x="260" y="296"/>
                    </a:lnTo>
                    <a:lnTo>
                      <a:pt x="288" y="296"/>
                    </a:lnTo>
                    <a:lnTo>
                      <a:pt x="288" y="384"/>
                    </a:lnTo>
                    <a:lnTo>
                      <a:pt x="288" y="384"/>
                    </a:lnTo>
                    <a:lnTo>
                      <a:pt x="306" y="370"/>
                    </a:lnTo>
                    <a:lnTo>
                      <a:pt x="324" y="354"/>
                    </a:lnTo>
                    <a:lnTo>
                      <a:pt x="338" y="336"/>
                    </a:lnTo>
                    <a:lnTo>
                      <a:pt x="352" y="318"/>
                    </a:lnTo>
                    <a:lnTo>
                      <a:pt x="352" y="318"/>
                    </a:lnTo>
                    <a:close/>
                    <a:moveTo>
                      <a:pt x="110" y="178"/>
                    </a:moveTo>
                    <a:lnTo>
                      <a:pt x="158" y="250"/>
                    </a:lnTo>
                    <a:lnTo>
                      <a:pt x="164" y="240"/>
                    </a:lnTo>
                    <a:lnTo>
                      <a:pt x="122" y="178"/>
                    </a:lnTo>
                    <a:lnTo>
                      <a:pt x="110" y="178"/>
                    </a:lnTo>
                    <a:close/>
                    <a:moveTo>
                      <a:pt x="80" y="180"/>
                    </a:moveTo>
                    <a:lnTo>
                      <a:pt x="142" y="274"/>
                    </a:lnTo>
                    <a:lnTo>
                      <a:pt x="148" y="264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80" y="180"/>
                    </a:lnTo>
                    <a:lnTo>
                      <a:pt x="80" y="180"/>
                    </a:lnTo>
                    <a:close/>
                    <a:moveTo>
                      <a:pt x="102" y="76"/>
                    </a:moveTo>
                    <a:lnTo>
                      <a:pt x="102" y="76"/>
                    </a:lnTo>
                    <a:lnTo>
                      <a:pt x="104" y="90"/>
                    </a:lnTo>
                    <a:lnTo>
                      <a:pt x="108" y="104"/>
                    </a:lnTo>
                    <a:lnTo>
                      <a:pt x="114" y="118"/>
                    </a:lnTo>
                    <a:lnTo>
                      <a:pt x="124" y="128"/>
                    </a:lnTo>
                    <a:lnTo>
                      <a:pt x="134" y="138"/>
                    </a:lnTo>
                    <a:lnTo>
                      <a:pt x="148" y="144"/>
                    </a:lnTo>
                    <a:lnTo>
                      <a:pt x="162" y="148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92" y="148"/>
                    </a:lnTo>
                    <a:lnTo>
                      <a:pt x="206" y="144"/>
                    </a:lnTo>
                    <a:lnTo>
                      <a:pt x="218" y="138"/>
                    </a:lnTo>
                    <a:lnTo>
                      <a:pt x="230" y="128"/>
                    </a:lnTo>
                    <a:lnTo>
                      <a:pt x="238" y="118"/>
                    </a:lnTo>
                    <a:lnTo>
                      <a:pt x="246" y="104"/>
                    </a:lnTo>
                    <a:lnTo>
                      <a:pt x="250" y="90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0" y="60"/>
                    </a:lnTo>
                    <a:lnTo>
                      <a:pt x="246" y="46"/>
                    </a:lnTo>
                    <a:lnTo>
                      <a:pt x="238" y="34"/>
                    </a:lnTo>
                    <a:lnTo>
                      <a:pt x="230" y="22"/>
                    </a:lnTo>
                    <a:lnTo>
                      <a:pt x="218" y="14"/>
                    </a:lnTo>
                    <a:lnTo>
                      <a:pt x="206" y="6"/>
                    </a:lnTo>
                    <a:lnTo>
                      <a:pt x="192" y="2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62" y="2"/>
                    </a:lnTo>
                    <a:lnTo>
                      <a:pt x="148" y="6"/>
                    </a:lnTo>
                    <a:lnTo>
                      <a:pt x="134" y="14"/>
                    </a:lnTo>
                    <a:lnTo>
                      <a:pt x="124" y="22"/>
                    </a:lnTo>
                    <a:lnTo>
                      <a:pt x="114" y="34"/>
                    </a:lnTo>
                    <a:lnTo>
                      <a:pt x="108" y="46"/>
                    </a:lnTo>
                    <a:lnTo>
                      <a:pt x="104" y="60"/>
                    </a:lnTo>
                    <a:lnTo>
                      <a:pt x="102" y="76"/>
                    </a:lnTo>
                    <a:lnTo>
                      <a:pt x="102" y="76"/>
                    </a:lnTo>
                    <a:close/>
                    <a:moveTo>
                      <a:pt x="140" y="324"/>
                    </a:moveTo>
                    <a:lnTo>
                      <a:pt x="140" y="324"/>
                    </a:lnTo>
                    <a:lnTo>
                      <a:pt x="142" y="316"/>
                    </a:lnTo>
                    <a:lnTo>
                      <a:pt x="144" y="310"/>
                    </a:lnTo>
                    <a:lnTo>
                      <a:pt x="146" y="304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62" y="292"/>
                    </a:lnTo>
                    <a:lnTo>
                      <a:pt x="168" y="290"/>
                    </a:lnTo>
                    <a:lnTo>
                      <a:pt x="176" y="288"/>
                    </a:lnTo>
                    <a:lnTo>
                      <a:pt x="176" y="288"/>
                    </a:lnTo>
                    <a:lnTo>
                      <a:pt x="184" y="290"/>
                    </a:lnTo>
                    <a:lnTo>
                      <a:pt x="190" y="292"/>
                    </a:lnTo>
                    <a:lnTo>
                      <a:pt x="196" y="294"/>
                    </a:lnTo>
                    <a:lnTo>
                      <a:pt x="200" y="298"/>
                    </a:lnTo>
                    <a:lnTo>
                      <a:pt x="206" y="304"/>
                    </a:lnTo>
                    <a:lnTo>
                      <a:pt x="208" y="310"/>
                    </a:lnTo>
                    <a:lnTo>
                      <a:pt x="210" y="316"/>
                    </a:lnTo>
                    <a:lnTo>
                      <a:pt x="212" y="324"/>
                    </a:lnTo>
                    <a:lnTo>
                      <a:pt x="212" y="324"/>
                    </a:lnTo>
                    <a:lnTo>
                      <a:pt x="210" y="330"/>
                    </a:lnTo>
                    <a:lnTo>
                      <a:pt x="208" y="338"/>
                    </a:lnTo>
                    <a:lnTo>
                      <a:pt x="206" y="344"/>
                    </a:lnTo>
                    <a:lnTo>
                      <a:pt x="200" y="348"/>
                    </a:lnTo>
                    <a:lnTo>
                      <a:pt x="196" y="352"/>
                    </a:lnTo>
                    <a:lnTo>
                      <a:pt x="190" y="356"/>
                    </a:lnTo>
                    <a:lnTo>
                      <a:pt x="184" y="358"/>
                    </a:lnTo>
                    <a:lnTo>
                      <a:pt x="176" y="358"/>
                    </a:lnTo>
                    <a:lnTo>
                      <a:pt x="176" y="358"/>
                    </a:lnTo>
                    <a:lnTo>
                      <a:pt x="168" y="358"/>
                    </a:lnTo>
                    <a:lnTo>
                      <a:pt x="162" y="356"/>
                    </a:lnTo>
                    <a:lnTo>
                      <a:pt x="156" y="352"/>
                    </a:lnTo>
                    <a:lnTo>
                      <a:pt x="152" y="348"/>
                    </a:lnTo>
                    <a:lnTo>
                      <a:pt x="146" y="344"/>
                    </a:lnTo>
                    <a:lnTo>
                      <a:pt x="144" y="338"/>
                    </a:lnTo>
                    <a:lnTo>
                      <a:pt x="142" y="330"/>
                    </a:lnTo>
                    <a:lnTo>
                      <a:pt x="140" y="324"/>
                    </a:lnTo>
                    <a:lnTo>
                      <a:pt x="140" y="324"/>
                    </a:lnTo>
                    <a:close/>
                    <a:moveTo>
                      <a:pt x="166" y="336"/>
                    </a:moveTo>
                    <a:lnTo>
                      <a:pt x="166" y="336"/>
                    </a:lnTo>
                    <a:lnTo>
                      <a:pt x="166" y="340"/>
                    </a:lnTo>
                    <a:lnTo>
                      <a:pt x="168" y="344"/>
                    </a:lnTo>
                    <a:lnTo>
                      <a:pt x="172" y="346"/>
                    </a:lnTo>
                    <a:lnTo>
                      <a:pt x="176" y="346"/>
                    </a:lnTo>
                    <a:lnTo>
                      <a:pt x="176" y="346"/>
                    </a:lnTo>
                    <a:lnTo>
                      <a:pt x="180" y="346"/>
                    </a:lnTo>
                    <a:lnTo>
                      <a:pt x="184" y="344"/>
                    </a:lnTo>
                    <a:lnTo>
                      <a:pt x="186" y="340"/>
                    </a:lnTo>
                    <a:lnTo>
                      <a:pt x="186" y="336"/>
                    </a:ln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306"/>
                    </a:lnTo>
                    <a:lnTo>
                      <a:pt x="184" y="304"/>
                    </a:lnTo>
                    <a:lnTo>
                      <a:pt x="180" y="302"/>
                    </a:lnTo>
                    <a:lnTo>
                      <a:pt x="176" y="300"/>
                    </a:lnTo>
                    <a:lnTo>
                      <a:pt x="176" y="300"/>
                    </a:lnTo>
                    <a:lnTo>
                      <a:pt x="172" y="302"/>
                    </a:lnTo>
                    <a:lnTo>
                      <a:pt x="168" y="304"/>
                    </a:lnTo>
                    <a:lnTo>
                      <a:pt x="166" y="306"/>
                    </a:lnTo>
                    <a:lnTo>
                      <a:pt x="166" y="310"/>
                    </a:lnTo>
                    <a:lnTo>
                      <a:pt x="166" y="336"/>
                    </a:lnTo>
                    <a:close/>
                    <a:moveTo>
                      <a:pt x="254" y="178"/>
                    </a:moveTo>
                    <a:lnTo>
                      <a:pt x="230" y="178"/>
                    </a:lnTo>
                    <a:lnTo>
                      <a:pt x="182" y="250"/>
                    </a:lnTo>
                    <a:lnTo>
                      <a:pt x="176" y="258"/>
                    </a:lnTo>
                    <a:lnTo>
                      <a:pt x="176" y="258"/>
                    </a:lnTo>
                    <a:lnTo>
                      <a:pt x="170" y="268"/>
                    </a:lnTo>
                    <a:lnTo>
                      <a:pt x="170" y="268"/>
                    </a:lnTo>
                    <a:lnTo>
                      <a:pt x="176" y="268"/>
                    </a:lnTo>
                    <a:lnTo>
                      <a:pt x="176" y="268"/>
                    </a:lnTo>
                    <a:lnTo>
                      <a:pt x="184" y="268"/>
                    </a:lnTo>
                    <a:lnTo>
                      <a:pt x="192" y="270"/>
                    </a:lnTo>
                    <a:lnTo>
                      <a:pt x="206" y="278"/>
                    </a:lnTo>
                    <a:lnTo>
                      <a:pt x="272" y="180"/>
                    </a:lnTo>
                    <a:lnTo>
                      <a:pt x="272" y="180"/>
                    </a:lnTo>
                    <a:lnTo>
                      <a:pt x="254" y="178"/>
                    </a:lnTo>
                    <a:lnTo>
                      <a:pt x="254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4" name="Gruppieren 23"/>
          <p:cNvGrpSpPr/>
          <p:nvPr/>
        </p:nvGrpSpPr>
        <p:grpSpPr>
          <a:xfrm>
            <a:off x="1149320" y="1447511"/>
            <a:ext cx="2487612" cy="990246"/>
            <a:chOff x="5184792" y="2512431"/>
            <a:chExt cx="2487612" cy="990246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gray">
            <a:xfrm rot="5400000">
              <a:off x="6217365" y="2047639"/>
              <a:ext cx="422465" cy="2487612"/>
            </a:xfrm>
            <a:prstGeom prst="roundRect">
              <a:avLst/>
            </a:prstGeom>
            <a:solidFill>
              <a:schemeClr val="bg2"/>
            </a:solidFill>
            <a:ln w="12700" cmpd="sng">
              <a:noFill/>
              <a:miter lim="800000"/>
              <a:headEnd/>
              <a:tailEnd/>
            </a:ln>
            <a:effectLst/>
          </p:spPr>
          <p:txBody>
            <a:bodyPr vert="vert270" lIns="36000" tIns="72000" rIns="36000" bIns="72000" anchor="ctr" anchorCtr="0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de-DE" sz="1400" b="1" dirty="0" smtClean="0">
                  <a:solidFill>
                    <a:schemeClr val="bg1"/>
                  </a:solidFill>
                  <a:latin typeface="+mj-lt"/>
                </a:rPr>
                <a:t>Herausforderungen</a:t>
              </a:r>
              <a:endParaRPr lang="de-DE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Oval 315"/>
            <p:cNvSpPr/>
            <p:nvPr/>
          </p:nvSpPr>
          <p:spPr bwMode="ltGray">
            <a:xfrm>
              <a:off x="6072168" y="2512431"/>
              <a:ext cx="684000" cy="68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Oval 315"/>
            <p:cNvSpPr/>
            <p:nvPr/>
          </p:nvSpPr>
          <p:spPr bwMode="ltGray">
            <a:xfrm>
              <a:off x="6113805" y="2557223"/>
              <a:ext cx="612000" cy="612000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Freeform 4848"/>
            <p:cNvSpPr>
              <a:spLocks noEditPoints="1"/>
            </p:cNvSpPr>
            <p:nvPr/>
          </p:nvSpPr>
          <p:spPr bwMode="auto">
            <a:xfrm>
              <a:off x="6200189" y="2627409"/>
              <a:ext cx="431358" cy="382617"/>
            </a:xfrm>
            <a:custGeom>
              <a:avLst/>
              <a:gdLst>
                <a:gd name="T0" fmla="*/ 198 w 354"/>
                <a:gd name="T1" fmla="*/ 12 h 314"/>
                <a:gd name="T2" fmla="*/ 194 w 354"/>
                <a:gd name="T3" fmla="*/ 8 h 314"/>
                <a:gd name="T4" fmla="*/ 184 w 354"/>
                <a:gd name="T5" fmla="*/ 0 h 314"/>
                <a:gd name="T6" fmla="*/ 178 w 354"/>
                <a:gd name="T7" fmla="*/ 0 h 314"/>
                <a:gd name="T8" fmla="*/ 166 w 354"/>
                <a:gd name="T9" fmla="*/ 4 h 314"/>
                <a:gd name="T10" fmla="*/ 158 w 354"/>
                <a:gd name="T11" fmla="*/ 12 h 314"/>
                <a:gd name="T12" fmla="*/ 4 w 354"/>
                <a:gd name="T13" fmla="*/ 278 h 314"/>
                <a:gd name="T14" fmla="*/ 0 w 354"/>
                <a:gd name="T15" fmla="*/ 290 h 314"/>
                <a:gd name="T16" fmla="*/ 4 w 354"/>
                <a:gd name="T17" fmla="*/ 302 h 314"/>
                <a:gd name="T18" fmla="*/ 8 w 354"/>
                <a:gd name="T19" fmla="*/ 306 h 314"/>
                <a:gd name="T20" fmla="*/ 18 w 354"/>
                <a:gd name="T21" fmla="*/ 312 h 314"/>
                <a:gd name="T22" fmla="*/ 330 w 354"/>
                <a:gd name="T23" fmla="*/ 314 h 314"/>
                <a:gd name="T24" fmla="*/ 338 w 354"/>
                <a:gd name="T25" fmla="*/ 312 h 314"/>
                <a:gd name="T26" fmla="*/ 348 w 354"/>
                <a:gd name="T27" fmla="*/ 306 h 314"/>
                <a:gd name="T28" fmla="*/ 352 w 354"/>
                <a:gd name="T29" fmla="*/ 302 h 314"/>
                <a:gd name="T30" fmla="*/ 354 w 354"/>
                <a:gd name="T31" fmla="*/ 290 h 314"/>
                <a:gd name="T32" fmla="*/ 352 w 354"/>
                <a:gd name="T33" fmla="*/ 278 h 314"/>
                <a:gd name="T34" fmla="*/ 42 w 354"/>
                <a:gd name="T35" fmla="*/ 280 h 314"/>
                <a:gd name="T36" fmla="*/ 314 w 354"/>
                <a:gd name="T37" fmla="*/ 280 h 314"/>
                <a:gd name="T38" fmla="*/ 160 w 354"/>
                <a:gd name="T39" fmla="*/ 142 h 314"/>
                <a:gd name="T40" fmla="*/ 158 w 354"/>
                <a:gd name="T41" fmla="*/ 132 h 314"/>
                <a:gd name="T42" fmla="*/ 160 w 354"/>
                <a:gd name="T43" fmla="*/ 126 h 314"/>
                <a:gd name="T44" fmla="*/ 164 w 354"/>
                <a:gd name="T45" fmla="*/ 122 h 314"/>
                <a:gd name="T46" fmla="*/ 178 w 354"/>
                <a:gd name="T47" fmla="*/ 118 h 314"/>
                <a:gd name="T48" fmla="*/ 186 w 354"/>
                <a:gd name="T49" fmla="*/ 118 h 314"/>
                <a:gd name="T50" fmla="*/ 192 w 354"/>
                <a:gd name="T51" fmla="*/ 122 h 314"/>
                <a:gd name="T52" fmla="*/ 198 w 354"/>
                <a:gd name="T53" fmla="*/ 132 h 314"/>
                <a:gd name="T54" fmla="*/ 196 w 354"/>
                <a:gd name="T55" fmla="*/ 142 h 314"/>
                <a:gd name="T56" fmla="*/ 172 w 354"/>
                <a:gd name="T57" fmla="*/ 206 h 314"/>
                <a:gd name="T58" fmla="*/ 178 w 354"/>
                <a:gd name="T59" fmla="*/ 218 h 314"/>
                <a:gd name="T60" fmla="*/ 186 w 354"/>
                <a:gd name="T61" fmla="*/ 220 h 314"/>
                <a:gd name="T62" fmla="*/ 190 w 354"/>
                <a:gd name="T63" fmla="*/ 224 h 314"/>
                <a:gd name="T64" fmla="*/ 194 w 354"/>
                <a:gd name="T65" fmla="*/ 230 h 314"/>
                <a:gd name="T66" fmla="*/ 196 w 354"/>
                <a:gd name="T67" fmla="*/ 238 h 314"/>
                <a:gd name="T68" fmla="*/ 194 w 354"/>
                <a:gd name="T69" fmla="*/ 244 h 314"/>
                <a:gd name="T70" fmla="*/ 190 w 354"/>
                <a:gd name="T71" fmla="*/ 250 h 314"/>
                <a:gd name="T72" fmla="*/ 186 w 354"/>
                <a:gd name="T73" fmla="*/ 254 h 314"/>
                <a:gd name="T74" fmla="*/ 178 w 354"/>
                <a:gd name="T75" fmla="*/ 256 h 314"/>
                <a:gd name="T76" fmla="*/ 170 w 354"/>
                <a:gd name="T77" fmla="*/ 254 h 314"/>
                <a:gd name="T78" fmla="*/ 166 w 354"/>
                <a:gd name="T79" fmla="*/ 250 h 314"/>
                <a:gd name="T80" fmla="*/ 162 w 354"/>
                <a:gd name="T81" fmla="*/ 244 h 314"/>
                <a:gd name="T82" fmla="*/ 160 w 354"/>
                <a:gd name="T83" fmla="*/ 238 h 314"/>
                <a:gd name="T84" fmla="*/ 162 w 354"/>
                <a:gd name="T85" fmla="*/ 230 h 314"/>
                <a:gd name="T86" fmla="*/ 166 w 354"/>
                <a:gd name="T87" fmla="*/ 224 h 314"/>
                <a:gd name="T88" fmla="*/ 178 w 354"/>
                <a:gd name="T89" fmla="*/ 21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14">
                  <a:moveTo>
                    <a:pt x="352" y="278"/>
                  </a:moveTo>
                  <a:lnTo>
                    <a:pt x="198" y="12"/>
                  </a:lnTo>
                  <a:lnTo>
                    <a:pt x="198" y="12"/>
                  </a:lnTo>
                  <a:lnTo>
                    <a:pt x="194" y="8"/>
                  </a:lnTo>
                  <a:lnTo>
                    <a:pt x="190" y="4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6" y="4"/>
                  </a:lnTo>
                  <a:lnTo>
                    <a:pt x="162" y="8"/>
                  </a:lnTo>
                  <a:lnTo>
                    <a:pt x="158" y="12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2" y="282"/>
                  </a:lnTo>
                  <a:lnTo>
                    <a:pt x="0" y="290"/>
                  </a:lnTo>
                  <a:lnTo>
                    <a:pt x="2" y="296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8" y="306"/>
                  </a:lnTo>
                  <a:lnTo>
                    <a:pt x="12" y="310"/>
                  </a:lnTo>
                  <a:lnTo>
                    <a:pt x="18" y="312"/>
                  </a:lnTo>
                  <a:lnTo>
                    <a:pt x="26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8" y="312"/>
                  </a:lnTo>
                  <a:lnTo>
                    <a:pt x="342" y="310"/>
                  </a:lnTo>
                  <a:lnTo>
                    <a:pt x="348" y="306"/>
                  </a:lnTo>
                  <a:lnTo>
                    <a:pt x="352" y="302"/>
                  </a:lnTo>
                  <a:lnTo>
                    <a:pt x="352" y="302"/>
                  </a:lnTo>
                  <a:lnTo>
                    <a:pt x="354" y="296"/>
                  </a:lnTo>
                  <a:lnTo>
                    <a:pt x="354" y="290"/>
                  </a:lnTo>
                  <a:lnTo>
                    <a:pt x="354" y="282"/>
                  </a:lnTo>
                  <a:lnTo>
                    <a:pt x="352" y="278"/>
                  </a:lnTo>
                  <a:lnTo>
                    <a:pt x="352" y="278"/>
                  </a:lnTo>
                  <a:close/>
                  <a:moveTo>
                    <a:pt x="42" y="280"/>
                  </a:moveTo>
                  <a:lnTo>
                    <a:pt x="178" y="44"/>
                  </a:lnTo>
                  <a:lnTo>
                    <a:pt x="314" y="280"/>
                  </a:lnTo>
                  <a:lnTo>
                    <a:pt x="42" y="280"/>
                  </a:lnTo>
                  <a:close/>
                  <a:moveTo>
                    <a:pt x="160" y="142"/>
                  </a:moveTo>
                  <a:lnTo>
                    <a:pt x="160" y="142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60" y="126"/>
                  </a:lnTo>
                  <a:lnTo>
                    <a:pt x="164" y="122"/>
                  </a:lnTo>
                  <a:lnTo>
                    <a:pt x="164" y="122"/>
                  </a:lnTo>
                  <a:lnTo>
                    <a:pt x="170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86" y="118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6" y="126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6" y="142"/>
                  </a:lnTo>
                  <a:lnTo>
                    <a:pt x="184" y="206"/>
                  </a:lnTo>
                  <a:lnTo>
                    <a:pt x="172" y="206"/>
                  </a:lnTo>
                  <a:lnTo>
                    <a:pt x="160" y="142"/>
                  </a:lnTo>
                  <a:close/>
                  <a:moveTo>
                    <a:pt x="178" y="218"/>
                  </a:moveTo>
                  <a:lnTo>
                    <a:pt x="178" y="218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96" y="238"/>
                  </a:lnTo>
                  <a:lnTo>
                    <a:pt x="196" y="238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0" y="250"/>
                  </a:lnTo>
                  <a:lnTo>
                    <a:pt x="190" y="250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78" y="256"/>
                  </a:lnTo>
                  <a:lnTo>
                    <a:pt x="178" y="256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66" y="250"/>
                  </a:lnTo>
                  <a:lnTo>
                    <a:pt x="166" y="250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0" y="238"/>
                  </a:lnTo>
                  <a:lnTo>
                    <a:pt x="160" y="238"/>
                  </a:lnTo>
                  <a:lnTo>
                    <a:pt x="162" y="230"/>
                  </a:lnTo>
                  <a:lnTo>
                    <a:pt x="166" y="224"/>
                  </a:lnTo>
                  <a:lnTo>
                    <a:pt x="166" y="224"/>
                  </a:lnTo>
                  <a:lnTo>
                    <a:pt x="170" y="220"/>
                  </a:lnTo>
                  <a:lnTo>
                    <a:pt x="178" y="218"/>
                  </a:lnTo>
                  <a:lnTo>
                    <a:pt x="178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Eigenwirtschaftlicher Ausbau durch Trenching</a:t>
            </a:r>
            <a:r>
              <a:rPr lang="de-DE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Beispiel: Stadt </a:t>
            </a:r>
            <a:r>
              <a:rPr lang="de-DE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Aachen – </a:t>
            </a:r>
            <a:r>
              <a:rPr lang="de-DE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Sief, Schmithof, Friesenrath, Hahn</a:t>
            </a:r>
            <a:endParaRPr lang="de-DE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66" y="101616"/>
            <a:ext cx="681110" cy="6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Bild 10" descr="StadtAachen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94" y="101616"/>
            <a:ext cx="1099667" cy="6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heme/theme1.xml><?xml version="1.0" encoding="utf-8"?>
<a:theme xmlns:a="http://schemas.openxmlformats.org/drawingml/2006/main" name="Template_BB">
  <a:themeElements>
    <a:clrScheme name="Breitband">
      <a:dk1>
        <a:srgbClr val="000000"/>
      </a:dk1>
      <a:lt1>
        <a:srgbClr val="FFFFFF"/>
      </a:lt1>
      <a:dk2>
        <a:srgbClr val="009EE0"/>
      </a:dk2>
      <a:lt2>
        <a:srgbClr val="ACACAC"/>
      </a:lt2>
      <a:accent1>
        <a:srgbClr val="00307F"/>
      </a:accent1>
      <a:accent2>
        <a:srgbClr val="009036"/>
      </a:accent2>
      <a:accent3>
        <a:srgbClr val="009EE0"/>
      </a:accent3>
      <a:accent4>
        <a:srgbClr val="00307F"/>
      </a:accent4>
      <a:accent5>
        <a:srgbClr val="009036"/>
      </a:accent5>
      <a:accent6>
        <a:srgbClr val="ACACAC"/>
      </a:accent6>
      <a:hlink>
        <a:srgbClr val="505150"/>
      </a:hlink>
      <a:folHlink>
        <a:srgbClr val="50515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Template_BB.potx</Template>
  <TotalTime>0</TotalTime>
  <Words>148</Words>
  <Application>Microsoft Office PowerPoint</Application>
  <PresentationFormat>Bildschirmpräsentation (4:3)</PresentationFormat>
  <Paragraphs>34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Template_BB</vt:lpstr>
      <vt:lpstr>Eigenwirtschaftlicher Ausbau durch Trenching Beispiel: Stadt Aachen – Sief, Schmithof, Friesenrath, Hahn</vt:lpstr>
      <vt:lpstr>Eigenwirtschaftlicher Ausbau durch Trenching Beispiel: Stadt Aachen – Sief, Schmithof, Friesenrath, Hahn</vt:lpstr>
    </vt:vector>
  </TitlesOfParts>
  <Company>PwC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None</dc:title>
  <dc:creator>Wittig, Birgit Angelika</dc:creator>
  <cp:lastModifiedBy>Roman von der Lohe</cp:lastModifiedBy>
  <cp:revision>986</cp:revision>
  <cp:lastPrinted>2017-01-11T12:27:03Z</cp:lastPrinted>
  <dcterms:created xsi:type="dcterms:W3CDTF">2010-09-07T13:26:45Z</dcterms:created>
  <dcterms:modified xsi:type="dcterms:W3CDTF">2017-03-07T15:19:05Z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</Properties>
</file>